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 roundtripDataSignature="AMtx7mhViuNTCBLabZ6ReiDEMcbKanbU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C05625-5480-48B4-A0D0-0BD1F8D31599}">
  <a:tblStyle styleId="{73C05625-5480-48B4-A0D0-0BD1F8D31599}" styleName="Table_0">
    <a:wholeTbl>
      <a:tcTxStyle b="off" i="off">
        <a:font>
          <a:latin typeface="Calibri"/>
          <a:ea typeface="Calibri"/>
          <a:cs typeface="Calibri"/>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a:tcStyle>
        <a:tcBdr/>
        <a:fill>
          <a:solidFill>
            <a:srgbClr val="000000">
              <a:alpha val="20000"/>
            </a:srgbClr>
          </a:solidFill>
        </a:fill>
      </a:tcStyle>
    </a:band1H>
    <a:band2H>
      <a:tcTxStyle/>
      <a:tcStyle>
        <a:tcBdr/>
      </a:tcStyle>
    </a:band2H>
    <a:band1V>
      <a:tcTxStyle/>
      <a:tcStyle>
        <a:tcBdr/>
        <a:fill>
          <a:solidFill>
            <a:srgbClr val="000000">
              <a:alpha val="20000"/>
            </a:srgb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rgbClr val="000000"/>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rgbClr val="000000"/>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02" autoAdjust="0"/>
    <p:restoredTop sz="81390" autoAdjust="0"/>
  </p:normalViewPr>
  <p:slideViewPr>
    <p:cSldViewPr snapToGrid="0">
      <p:cViewPr varScale="1">
        <p:scale>
          <a:sx n="88" d="100"/>
          <a:sy n="88" d="100"/>
        </p:scale>
        <p:origin x="216" y="78"/>
      </p:cViewPr>
      <p:guideLst/>
    </p:cSldViewPr>
  </p:slideViewPr>
  <p:outlineViewPr>
    <p:cViewPr>
      <p:scale>
        <a:sx n="33" d="100"/>
        <a:sy n="33" d="100"/>
      </p:scale>
      <p:origin x="0" y="-5208"/>
    </p:cViewPr>
  </p:outlineViewPr>
  <p:notesTextViewPr>
    <p:cViewPr>
      <p:scale>
        <a:sx n="1" d="1"/>
        <a:sy n="1" d="1"/>
      </p:scale>
      <p:origin x="0" y="0"/>
    </p:cViewPr>
  </p:notesTextViewPr>
  <p:sorterViewPr>
    <p:cViewPr>
      <p:scale>
        <a:sx n="100" d="100"/>
        <a:sy n="100" d="100"/>
      </p:scale>
      <p:origin x="0" y="-846"/>
    </p:cViewPr>
  </p:sorterViewPr>
  <p:notesViewPr>
    <p:cSldViewPr snapToGrid="0">
      <p:cViewPr varScale="1">
        <p:scale>
          <a:sx n="82" d="100"/>
          <a:sy n="82" d="100"/>
        </p:scale>
        <p:origin x="203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customschemas.google.com/relationships/presentationmetadata" Target="metadata"/><Relationship Id="rId2" Type="http://schemas.openxmlformats.org/officeDocument/2006/relationships/slide" Target="slides/slide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3cb05f8a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13cb05f8a6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3cb05f8a6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13cb05f8a6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7dd7cdec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7dd7cde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 name="Google Shape;11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524000" y="310886"/>
            <a:ext cx="9144000" cy="194082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GB" dirty="0"/>
              <a:t>Year 5 Residential </a:t>
            </a:r>
            <a:br>
              <a:rPr lang="en-GB" dirty="0"/>
            </a:br>
            <a:r>
              <a:rPr lang="en-GB" dirty="0"/>
              <a:t>20</a:t>
            </a:r>
            <a:r>
              <a:rPr lang="en-GB" baseline="30000" dirty="0"/>
              <a:t>th</a:t>
            </a:r>
            <a:r>
              <a:rPr lang="en-GB" dirty="0"/>
              <a:t> to 22</a:t>
            </a:r>
            <a:r>
              <a:rPr lang="en-GB" baseline="30000" dirty="0"/>
              <a:t>nd</a:t>
            </a:r>
            <a:r>
              <a:rPr lang="en-GB" dirty="0"/>
              <a:t> September 2023 </a:t>
            </a:r>
            <a:endParaRPr dirty="0"/>
          </a:p>
        </p:txBody>
      </p:sp>
      <p:sp>
        <p:nvSpPr>
          <p:cNvPr id="85" name="Google Shape;85;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86" name="Google Shape;86;p1" descr="Screen Clipping"/>
          <p:cNvPicPr preferRelativeResize="0"/>
          <p:nvPr/>
        </p:nvPicPr>
        <p:blipFill rotWithShape="1">
          <a:blip r:embed="rId3">
            <a:alphaModFix/>
          </a:blip>
          <a:srcRect l="1500" t="-2222" r="1280"/>
          <a:stretch/>
        </p:blipFill>
        <p:spPr>
          <a:xfrm>
            <a:off x="182880" y="2560320"/>
            <a:ext cx="11852910" cy="425196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3cb05f8a6a_0_0"/>
          <p:cNvSpPr txBox="1">
            <a:spLocks noGrp="1"/>
          </p:cNvSpPr>
          <p:nvPr>
            <p:ph type="title"/>
          </p:nvPr>
        </p:nvSpPr>
        <p:spPr>
          <a:xfrm>
            <a:off x="136775" y="0"/>
            <a:ext cx="3166200" cy="706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5454"/>
              <a:buNone/>
            </a:pPr>
            <a:r>
              <a:rPr lang="en-GB" dirty="0"/>
              <a:t>What to take:</a:t>
            </a:r>
            <a:endParaRPr dirty="0"/>
          </a:p>
        </p:txBody>
      </p:sp>
      <p:sp>
        <p:nvSpPr>
          <p:cNvPr id="143" name="Google Shape;143;g13cb05f8a6a_0_0"/>
          <p:cNvSpPr txBox="1">
            <a:spLocks noGrp="1"/>
          </p:cNvSpPr>
          <p:nvPr>
            <p:ph type="body" idx="1"/>
          </p:nvPr>
        </p:nvSpPr>
        <p:spPr>
          <a:xfrm>
            <a:off x="325200" y="706200"/>
            <a:ext cx="11541600" cy="60324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1200"/>
              </a:spcBef>
              <a:spcAft>
                <a:spcPts val="0"/>
              </a:spcAft>
              <a:buClr>
                <a:schemeClr val="dk1"/>
              </a:buClr>
              <a:buSzPct val="67660"/>
              <a:buFont typeface="Arial"/>
              <a:buNone/>
            </a:pPr>
            <a:r>
              <a:rPr lang="en-GB" sz="1625" dirty="0">
                <a:latin typeface="Arial"/>
                <a:ea typeface="Arial"/>
                <a:cs typeface="Arial"/>
                <a:sym typeface="Arial"/>
              </a:rPr>
              <a:t>The activities continue even in heavy rain so a waterproof jacket of some sort will be necessary, as will strong footwear.  The children will be able to change into dry, warm clothes for evening activities.</a:t>
            </a:r>
            <a:endParaRPr sz="1625" dirty="0">
              <a:latin typeface="Arial"/>
              <a:ea typeface="Arial"/>
              <a:cs typeface="Arial"/>
              <a:sym typeface="Arial"/>
            </a:endParaRPr>
          </a:p>
          <a:p>
            <a:pPr marL="0" lvl="0" indent="0" algn="l" rtl="0">
              <a:lnSpc>
                <a:spcPct val="115000"/>
              </a:lnSpc>
              <a:spcBef>
                <a:spcPts val="1200"/>
              </a:spcBef>
              <a:spcAft>
                <a:spcPts val="0"/>
              </a:spcAft>
              <a:buClr>
                <a:schemeClr val="dk1"/>
              </a:buClr>
              <a:buSzPct val="67660"/>
              <a:buFont typeface="Arial"/>
              <a:buNone/>
            </a:pPr>
            <a:r>
              <a:rPr lang="en-GB" sz="1625" dirty="0">
                <a:latin typeface="Arial"/>
                <a:ea typeface="Arial"/>
                <a:cs typeface="Arial"/>
                <a:sym typeface="Arial"/>
              </a:rPr>
              <a:t> </a:t>
            </a:r>
            <a:endParaRPr sz="1625" dirty="0">
              <a:latin typeface="Arial"/>
              <a:ea typeface="Arial"/>
              <a:cs typeface="Arial"/>
              <a:sym typeface="Arial"/>
            </a:endParaRPr>
          </a:p>
          <a:p>
            <a:pPr marL="0" lvl="0" indent="0" algn="l" rtl="0">
              <a:lnSpc>
                <a:spcPct val="115000"/>
              </a:lnSpc>
              <a:spcBef>
                <a:spcPts val="1200"/>
              </a:spcBef>
              <a:spcAft>
                <a:spcPts val="0"/>
              </a:spcAft>
              <a:buClr>
                <a:schemeClr val="dk1"/>
              </a:buClr>
              <a:buSzPct val="67660"/>
              <a:buFont typeface="Arial"/>
              <a:buNone/>
            </a:pPr>
            <a:r>
              <a:rPr lang="en-GB" sz="1625" dirty="0">
                <a:latin typeface="Arial"/>
                <a:ea typeface="Arial"/>
                <a:cs typeface="Arial"/>
                <a:sym typeface="Arial"/>
              </a:rPr>
              <a:t>It is essential that ALL clothing is named, as there may be other schools staying, making it difficult to know where to return unnamed property.</a:t>
            </a:r>
            <a:endParaRPr sz="1625" dirty="0">
              <a:latin typeface="Arial"/>
              <a:ea typeface="Arial"/>
              <a:cs typeface="Arial"/>
              <a:sym typeface="Arial"/>
            </a:endParaRPr>
          </a:p>
          <a:p>
            <a:pPr marL="0" lvl="0" indent="0" algn="l" rtl="0">
              <a:lnSpc>
                <a:spcPct val="115000"/>
              </a:lnSpc>
              <a:spcBef>
                <a:spcPts val="1200"/>
              </a:spcBef>
              <a:spcAft>
                <a:spcPts val="0"/>
              </a:spcAft>
              <a:buClr>
                <a:schemeClr val="dk1"/>
              </a:buClr>
              <a:buSzPct val="67660"/>
              <a:buFont typeface="Arial"/>
              <a:buNone/>
            </a:pPr>
            <a:r>
              <a:rPr lang="en-GB" sz="1625" dirty="0">
                <a:latin typeface="Arial"/>
                <a:ea typeface="Arial"/>
                <a:cs typeface="Arial"/>
                <a:sym typeface="Arial"/>
              </a:rPr>
              <a:t> </a:t>
            </a:r>
            <a:endParaRPr sz="1625" dirty="0">
              <a:latin typeface="Arial"/>
              <a:ea typeface="Arial"/>
              <a:cs typeface="Arial"/>
              <a:sym typeface="Arial"/>
            </a:endParaRPr>
          </a:p>
          <a:p>
            <a:pPr marL="457200" lvl="0" indent="-316373" algn="l" rtl="0">
              <a:lnSpc>
                <a:spcPct val="115000"/>
              </a:lnSpc>
              <a:spcBef>
                <a:spcPts val="1200"/>
              </a:spcBef>
              <a:spcAft>
                <a:spcPts val="0"/>
              </a:spcAft>
              <a:buSzPct val="100000"/>
              <a:buChar char="●"/>
            </a:pPr>
            <a:r>
              <a:rPr lang="en-GB" sz="1625" dirty="0">
                <a:latin typeface="Arial"/>
                <a:ea typeface="Arial"/>
                <a:cs typeface="Arial"/>
                <a:sym typeface="Arial"/>
              </a:rPr>
              <a:t>Old clothes for all activities, including trousers and long sleeved tops, shorts and t-shirts – a range for every weather eventuality!</a:t>
            </a:r>
            <a:endParaRPr sz="1625" dirty="0">
              <a:latin typeface="Arial"/>
              <a:ea typeface="Arial"/>
              <a:cs typeface="Arial"/>
              <a:sym typeface="Arial"/>
            </a:endParaRPr>
          </a:p>
          <a:p>
            <a:pPr marL="457200" lvl="0" indent="-316373" algn="l" rtl="0">
              <a:lnSpc>
                <a:spcPct val="115000"/>
              </a:lnSpc>
              <a:spcBef>
                <a:spcPts val="0"/>
              </a:spcBef>
              <a:spcAft>
                <a:spcPts val="0"/>
              </a:spcAft>
              <a:buSzPct val="100000"/>
              <a:buChar char="●"/>
            </a:pPr>
            <a:r>
              <a:rPr lang="en-GB" sz="1625" dirty="0">
                <a:latin typeface="Arial"/>
                <a:ea typeface="Arial"/>
                <a:cs typeface="Arial"/>
                <a:sym typeface="Arial"/>
              </a:rPr>
              <a:t>Trousers – at least one pair of which are </a:t>
            </a:r>
            <a:r>
              <a:rPr lang="en-GB" sz="1625" b="1" dirty="0">
                <a:latin typeface="Arial"/>
                <a:ea typeface="Arial"/>
                <a:cs typeface="Arial"/>
                <a:sym typeface="Arial"/>
              </a:rPr>
              <a:t>not</a:t>
            </a:r>
            <a:r>
              <a:rPr lang="en-GB" sz="1625" dirty="0">
                <a:latin typeface="Arial"/>
                <a:ea typeface="Arial"/>
                <a:cs typeface="Arial"/>
                <a:sym typeface="Arial"/>
              </a:rPr>
              <a:t> jeans, as jeans take a long time to dry!</a:t>
            </a:r>
            <a:endParaRPr sz="1625" dirty="0">
              <a:latin typeface="Arial"/>
              <a:ea typeface="Arial"/>
              <a:cs typeface="Arial"/>
              <a:sym typeface="Arial"/>
            </a:endParaRPr>
          </a:p>
          <a:p>
            <a:pPr marL="457200" lvl="0" indent="-316373" algn="l" rtl="0">
              <a:lnSpc>
                <a:spcPct val="115000"/>
              </a:lnSpc>
              <a:spcBef>
                <a:spcPts val="0"/>
              </a:spcBef>
              <a:spcAft>
                <a:spcPts val="0"/>
              </a:spcAft>
              <a:buSzPct val="100000"/>
              <a:buChar char="●"/>
            </a:pPr>
            <a:r>
              <a:rPr lang="en-GB" sz="1625" dirty="0">
                <a:latin typeface="Arial"/>
                <a:ea typeface="Arial"/>
                <a:cs typeface="Arial"/>
                <a:sym typeface="Arial"/>
              </a:rPr>
              <a:t>2/3 pairs of shoes - sturdy shoes, a pair of old trainers, and shoes or trainers to change into if others are wet</a:t>
            </a:r>
            <a:endParaRPr sz="1625" dirty="0">
              <a:latin typeface="Arial"/>
              <a:ea typeface="Arial"/>
              <a:cs typeface="Arial"/>
              <a:sym typeface="Arial"/>
            </a:endParaRPr>
          </a:p>
          <a:p>
            <a:pPr marL="457200" lvl="0" indent="-316373" algn="l" rtl="0">
              <a:lnSpc>
                <a:spcPct val="115000"/>
              </a:lnSpc>
              <a:spcBef>
                <a:spcPts val="0"/>
              </a:spcBef>
              <a:spcAft>
                <a:spcPts val="0"/>
              </a:spcAft>
              <a:buSzPct val="100000"/>
              <a:buChar char="●"/>
            </a:pPr>
            <a:r>
              <a:rPr lang="en-GB" sz="1625" dirty="0">
                <a:latin typeface="Arial"/>
                <a:ea typeface="Arial"/>
                <a:cs typeface="Arial"/>
                <a:sym typeface="Arial"/>
              </a:rPr>
              <a:t>Clothes for evening activities – these may involve being outside so items will need to be warm enough. e.g. tracksuit, sweatshirt, jumper, fleece top, etc.</a:t>
            </a:r>
            <a:endParaRPr sz="1625" dirty="0">
              <a:latin typeface="Arial"/>
              <a:ea typeface="Arial"/>
              <a:cs typeface="Arial"/>
              <a:sym typeface="Arial"/>
            </a:endParaRPr>
          </a:p>
          <a:p>
            <a:pPr marL="457200" lvl="0" indent="-316373" algn="l" rtl="0">
              <a:lnSpc>
                <a:spcPct val="115000"/>
              </a:lnSpc>
              <a:spcBef>
                <a:spcPts val="0"/>
              </a:spcBef>
              <a:spcAft>
                <a:spcPts val="0"/>
              </a:spcAft>
              <a:buSzPct val="100000"/>
              <a:buChar char="●"/>
            </a:pPr>
            <a:r>
              <a:rPr lang="en-GB" sz="1625" dirty="0">
                <a:latin typeface="Arial"/>
                <a:ea typeface="Arial"/>
                <a:cs typeface="Arial"/>
                <a:sym typeface="Arial"/>
              </a:rPr>
              <a:t>Waterproof coat</a:t>
            </a:r>
            <a:endParaRPr sz="1625" dirty="0">
              <a:latin typeface="Arial"/>
              <a:ea typeface="Arial"/>
              <a:cs typeface="Arial"/>
              <a:sym typeface="Arial"/>
            </a:endParaRPr>
          </a:p>
          <a:p>
            <a:pPr marL="457200" lvl="0" indent="-316373" algn="l" rtl="0">
              <a:lnSpc>
                <a:spcPct val="115000"/>
              </a:lnSpc>
              <a:spcBef>
                <a:spcPts val="0"/>
              </a:spcBef>
              <a:spcAft>
                <a:spcPts val="0"/>
              </a:spcAft>
              <a:buSzPct val="100000"/>
              <a:buChar char="●"/>
            </a:pPr>
            <a:r>
              <a:rPr lang="en-GB" sz="1625" dirty="0">
                <a:latin typeface="Arial"/>
                <a:ea typeface="Arial"/>
                <a:cs typeface="Arial"/>
                <a:sym typeface="Arial"/>
              </a:rPr>
              <a:t>Pyjamas</a:t>
            </a:r>
            <a:endParaRPr sz="1625" dirty="0">
              <a:latin typeface="Arial"/>
              <a:ea typeface="Arial"/>
              <a:cs typeface="Arial"/>
              <a:sym typeface="Arial"/>
            </a:endParaRPr>
          </a:p>
          <a:p>
            <a:pPr marL="457200" lvl="0" indent="-316373" algn="l" rtl="0">
              <a:lnSpc>
                <a:spcPct val="115000"/>
              </a:lnSpc>
              <a:spcBef>
                <a:spcPts val="0"/>
              </a:spcBef>
              <a:spcAft>
                <a:spcPts val="0"/>
              </a:spcAft>
              <a:buSzPct val="100000"/>
              <a:buChar char="●"/>
            </a:pPr>
            <a:r>
              <a:rPr lang="en-GB" sz="1625" dirty="0">
                <a:latin typeface="Arial"/>
                <a:ea typeface="Arial"/>
                <a:cs typeface="Arial"/>
                <a:sym typeface="Arial"/>
              </a:rPr>
              <a:t>Socks and underwear – again, plenty of socks in case of soggy feet!</a:t>
            </a:r>
            <a:endParaRPr sz="1625" dirty="0">
              <a:latin typeface="Arial"/>
              <a:ea typeface="Arial"/>
              <a:cs typeface="Arial"/>
              <a:sym typeface="Arial"/>
            </a:endParaRPr>
          </a:p>
          <a:p>
            <a:pPr marL="457200" lvl="0" indent="-316373" algn="l" rtl="0">
              <a:lnSpc>
                <a:spcPct val="115000"/>
              </a:lnSpc>
              <a:spcBef>
                <a:spcPts val="0"/>
              </a:spcBef>
              <a:spcAft>
                <a:spcPts val="0"/>
              </a:spcAft>
              <a:buSzPct val="100000"/>
              <a:buChar char="●"/>
            </a:pPr>
            <a:r>
              <a:rPr lang="en-GB" sz="1625" dirty="0">
                <a:latin typeface="Arial"/>
                <a:ea typeface="Arial"/>
                <a:cs typeface="Arial"/>
                <a:sym typeface="Arial"/>
              </a:rPr>
              <a:t>Bath towel and toiletries (no aerosols)</a:t>
            </a:r>
            <a:endParaRPr sz="1625" dirty="0">
              <a:latin typeface="Arial"/>
              <a:ea typeface="Arial"/>
              <a:cs typeface="Arial"/>
              <a:sym typeface="Arial"/>
            </a:endParaRPr>
          </a:p>
          <a:p>
            <a:pPr marL="457200" lvl="0" indent="-316373" algn="l" rtl="0">
              <a:lnSpc>
                <a:spcPct val="115000"/>
              </a:lnSpc>
              <a:spcBef>
                <a:spcPts val="0"/>
              </a:spcBef>
              <a:spcAft>
                <a:spcPts val="0"/>
              </a:spcAft>
              <a:buSzPct val="100000"/>
              <a:buChar char="●"/>
            </a:pPr>
            <a:r>
              <a:rPr lang="en-GB" sz="1625" dirty="0">
                <a:latin typeface="Arial"/>
                <a:ea typeface="Arial"/>
                <a:cs typeface="Arial"/>
                <a:sym typeface="Arial"/>
              </a:rPr>
              <a:t>Bin bag for dirty clothes and carrier bag for dirty shoes</a:t>
            </a:r>
            <a:endParaRPr sz="1625" dirty="0">
              <a:latin typeface="Arial"/>
              <a:ea typeface="Arial"/>
              <a:cs typeface="Arial"/>
              <a:sym typeface="Arial"/>
            </a:endParaRPr>
          </a:p>
          <a:p>
            <a:pPr marL="457200" lvl="0" indent="-316373" algn="l" rtl="0">
              <a:lnSpc>
                <a:spcPct val="115000"/>
              </a:lnSpc>
              <a:spcBef>
                <a:spcPts val="0"/>
              </a:spcBef>
              <a:spcAft>
                <a:spcPts val="0"/>
              </a:spcAft>
              <a:buSzPct val="100000"/>
              <a:buChar char="●"/>
            </a:pPr>
            <a:r>
              <a:rPr lang="en-GB" sz="1625" dirty="0" err="1">
                <a:latin typeface="Arial"/>
                <a:ea typeface="Arial"/>
                <a:cs typeface="Arial"/>
                <a:sym typeface="Arial"/>
              </a:rPr>
              <a:t>Suncream</a:t>
            </a:r>
            <a:r>
              <a:rPr lang="en-GB" sz="1625" dirty="0">
                <a:latin typeface="Arial"/>
                <a:ea typeface="Arial"/>
                <a:cs typeface="Arial"/>
                <a:sym typeface="Arial"/>
              </a:rPr>
              <a:t> / sunglasses / gloves / hat</a:t>
            </a:r>
            <a:endParaRPr sz="1625" dirty="0">
              <a:latin typeface="Arial"/>
              <a:ea typeface="Arial"/>
              <a:cs typeface="Arial"/>
              <a:sym typeface="Arial"/>
            </a:endParaRPr>
          </a:p>
          <a:p>
            <a:pPr marL="457200" lvl="0" indent="-316373" algn="l" rtl="0">
              <a:lnSpc>
                <a:spcPct val="115000"/>
              </a:lnSpc>
              <a:spcBef>
                <a:spcPts val="0"/>
              </a:spcBef>
              <a:spcAft>
                <a:spcPts val="0"/>
              </a:spcAft>
              <a:buSzPct val="100000"/>
              <a:buChar char="●"/>
            </a:pPr>
            <a:r>
              <a:rPr lang="en-GB" sz="1625" dirty="0">
                <a:latin typeface="Arial"/>
                <a:ea typeface="Arial"/>
                <a:cs typeface="Arial"/>
                <a:sym typeface="Arial"/>
              </a:rPr>
              <a:t>Water bottle</a:t>
            </a:r>
            <a:endParaRPr sz="1625" dirty="0">
              <a:latin typeface="Arial"/>
              <a:ea typeface="Arial"/>
              <a:cs typeface="Arial"/>
              <a:sym typeface="Arial"/>
            </a:endParaRPr>
          </a:p>
          <a:p>
            <a:pPr marL="457200" lvl="0" indent="-316373" algn="l" rtl="0">
              <a:lnSpc>
                <a:spcPct val="115000"/>
              </a:lnSpc>
              <a:spcBef>
                <a:spcPts val="0"/>
              </a:spcBef>
              <a:spcAft>
                <a:spcPts val="0"/>
              </a:spcAft>
              <a:buSzPct val="100000"/>
              <a:buChar char="●"/>
            </a:pPr>
            <a:r>
              <a:rPr lang="en-GB" sz="1625" dirty="0">
                <a:latin typeface="Arial"/>
                <a:ea typeface="Arial"/>
                <a:cs typeface="Arial"/>
                <a:sym typeface="Arial"/>
              </a:rPr>
              <a:t>OPTIONAL: Rucksack for the journey</a:t>
            </a:r>
            <a:endParaRPr sz="1625" dirty="0">
              <a:latin typeface="Arial"/>
              <a:ea typeface="Arial"/>
              <a:cs typeface="Arial"/>
              <a:sym typeface="Arial"/>
            </a:endParaRPr>
          </a:p>
          <a:p>
            <a:pPr marL="0" lvl="0" indent="0" algn="l" rtl="0">
              <a:lnSpc>
                <a:spcPct val="115000"/>
              </a:lnSpc>
              <a:spcBef>
                <a:spcPts val="1200"/>
              </a:spcBef>
              <a:spcAft>
                <a:spcPts val="0"/>
              </a:spcAft>
              <a:buClr>
                <a:schemeClr val="dk1"/>
              </a:buClr>
              <a:buSzPct val="67660"/>
              <a:buFont typeface="Arial"/>
              <a:buNone/>
            </a:pPr>
            <a:r>
              <a:rPr lang="en-GB" sz="1625" dirty="0">
                <a:latin typeface="Arial"/>
                <a:ea typeface="Arial"/>
                <a:cs typeface="Arial"/>
                <a:sym typeface="Arial"/>
              </a:rPr>
              <a:t> </a:t>
            </a:r>
            <a:endParaRPr sz="1625" dirty="0">
              <a:latin typeface="Arial"/>
              <a:ea typeface="Arial"/>
              <a:cs typeface="Arial"/>
              <a:sym typeface="Arial"/>
            </a:endParaRPr>
          </a:p>
          <a:p>
            <a:pPr marL="0" lvl="0" indent="0" algn="l" rtl="0">
              <a:lnSpc>
                <a:spcPct val="90000"/>
              </a:lnSpc>
              <a:spcBef>
                <a:spcPts val="1200"/>
              </a:spcBef>
              <a:spcAft>
                <a:spcPts val="0"/>
              </a:spcAft>
              <a:buSzPct val="134642"/>
              <a:buNone/>
            </a:pPr>
            <a:r>
              <a:rPr lang="en-GB" sz="1725" dirty="0">
                <a:latin typeface="Arial"/>
                <a:ea typeface="Arial"/>
                <a:cs typeface="Arial"/>
                <a:sym typeface="Arial"/>
              </a:rPr>
              <a:t>We insist that the children </a:t>
            </a:r>
            <a:r>
              <a:rPr lang="en-GB" sz="1725" b="1" dirty="0">
                <a:latin typeface="Arial"/>
                <a:ea typeface="Arial"/>
                <a:cs typeface="Arial"/>
                <a:sym typeface="Arial"/>
              </a:rPr>
              <a:t>do not</a:t>
            </a:r>
            <a:r>
              <a:rPr lang="en-GB" sz="1725" dirty="0">
                <a:latin typeface="Arial"/>
                <a:ea typeface="Arial"/>
                <a:cs typeface="Arial"/>
                <a:sym typeface="Arial"/>
              </a:rPr>
              <a:t> bring mobile phones, iPods, jewellery, sweets or digital cameras (although </a:t>
            </a:r>
            <a:r>
              <a:rPr lang="en-GB" sz="1725" u="sng" dirty="0">
                <a:latin typeface="Arial"/>
                <a:ea typeface="Arial"/>
                <a:cs typeface="Arial"/>
                <a:sym typeface="Arial"/>
              </a:rPr>
              <a:t>labelled</a:t>
            </a:r>
            <a:r>
              <a:rPr lang="en-GB" sz="1725" dirty="0">
                <a:latin typeface="Arial"/>
                <a:ea typeface="Arial"/>
                <a:cs typeface="Arial"/>
                <a:sym typeface="Arial"/>
              </a:rPr>
              <a:t> disposable cameras are allowed). </a:t>
            </a:r>
            <a:r>
              <a:rPr lang="en-GB" sz="1725" dirty="0" smtClean="0">
                <a:latin typeface="Arial"/>
                <a:ea typeface="Arial"/>
                <a:cs typeface="Arial"/>
                <a:sym typeface="Arial"/>
              </a:rPr>
              <a:t>Books</a:t>
            </a:r>
            <a:r>
              <a:rPr lang="en-GB" sz="1725" dirty="0">
                <a:latin typeface="Arial"/>
                <a:ea typeface="Arial"/>
                <a:cs typeface="Arial"/>
                <a:sym typeface="Arial"/>
              </a:rPr>
              <a:t>, notepads and small games would be welcomed for the journey and before bedtime. Children are responsible for these items – the trip or centre insurance does not cover them! </a:t>
            </a:r>
            <a:endParaRPr sz="2525" dirty="0"/>
          </a:p>
          <a:p>
            <a:pPr marL="0" lvl="0" indent="0" algn="l" rtl="0">
              <a:lnSpc>
                <a:spcPct val="90000"/>
              </a:lnSpc>
              <a:spcBef>
                <a:spcPts val="0"/>
              </a:spcBef>
              <a:spcAft>
                <a:spcPts val="0"/>
              </a:spcAft>
              <a:buSzPct val="116129"/>
              <a:buNone/>
            </a:pPr>
            <a:endParaRPr sz="2000" dirty="0"/>
          </a:p>
          <a:p>
            <a:pPr marL="0" lvl="0" indent="0" algn="l" rtl="0">
              <a:lnSpc>
                <a:spcPct val="90000"/>
              </a:lnSpc>
              <a:spcBef>
                <a:spcPts val="0"/>
              </a:spcBef>
              <a:spcAft>
                <a:spcPts val="0"/>
              </a:spcAft>
              <a:buSzPct val="116129"/>
              <a:buNone/>
            </a:pPr>
            <a:endParaRPr sz="2000" dirty="0"/>
          </a:p>
          <a:p>
            <a:pPr marL="0" lvl="0" indent="0" algn="l" rtl="0">
              <a:lnSpc>
                <a:spcPct val="90000"/>
              </a:lnSpc>
              <a:spcBef>
                <a:spcPts val="0"/>
              </a:spcBef>
              <a:spcAft>
                <a:spcPts val="0"/>
              </a:spcAft>
              <a:buClr>
                <a:schemeClr val="dk1"/>
              </a:buClr>
              <a:buSzPct val="100000"/>
              <a:buFont typeface="Calibri"/>
              <a:buNone/>
            </a:pPr>
            <a:r>
              <a:rPr lang="en-GB" sz="2000" dirty="0"/>
              <a:t>A full kit list will be sent out via the parent app following this meeting.</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3cb05f8a6a_0_6"/>
          <p:cNvSpPr txBox="1">
            <a:spLocks noGrp="1"/>
          </p:cNvSpPr>
          <p:nvPr>
            <p:ph type="body" idx="1"/>
          </p:nvPr>
        </p:nvSpPr>
        <p:spPr>
          <a:xfrm>
            <a:off x="838200" y="726925"/>
            <a:ext cx="10515600" cy="568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600">
                <a:solidFill>
                  <a:srgbClr val="FF0000"/>
                </a:solidFill>
                <a:latin typeface="Arial"/>
                <a:ea typeface="Arial"/>
                <a:cs typeface="Arial"/>
                <a:sym typeface="Arial"/>
              </a:rPr>
              <a:t> </a:t>
            </a:r>
            <a:endParaRPr sz="1600">
              <a:solidFill>
                <a:srgbClr val="FF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600" b="1">
                <a:latin typeface="Arial"/>
                <a:ea typeface="Arial"/>
                <a:cs typeface="Arial"/>
                <a:sym typeface="Arial"/>
              </a:rPr>
              <a:t>Any medication that your child requires (including travel sickness medication for return journey) should be handed to Mr Robinson on or before departure day in a </a:t>
            </a:r>
            <a:r>
              <a:rPr lang="en-GB" sz="1600" b="1" u="sng">
                <a:latin typeface="Arial"/>
                <a:ea typeface="Arial"/>
                <a:cs typeface="Arial"/>
                <a:sym typeface="Arial"/>
              </a:rPr>
              <a:t>labelled</a:t>
            </a:r>
            <a:r>
              <a:rPr lang="en-GB" sz="1600" b="1">
                <a:latin typeface="Arial"/>
                <a:ea typeface="Arial"/>
                <a:cs typeface="Arial"/>
                <a:sym typeface="Arial"/>
              </a:rPr>
              <a:t> bag with </a:t>
            </a:r>
            <a:r>
              <a:rPr lang="en-GB" sz="1600" b="1" u="sng">
                <a:latin typeface="Arial"/>
                <a:ea typeface="Arial"/>
                <a:cs typeface="Arial"/>
                <a:sym typeface="Arial"/>
              </a:rPr>
              <a:t>clear</a:t>
            </a:r>
            <a:r>
              <a:rPr lang="en-GB" sz="1600" b="1">
                <a:latin typeface="Arial"/>
                <a:ea typeface="Arial"/>
                <a:cs typeface="Arial"/>
                <a:sym typeface="Arial"/>
              </a:rPr>
              <a:t> </a:t>
            </a:r>
            <a:r>
              <a:rPr lang="en-GB" sz="1600" b="1" u="sng">
                <a:latin typeface="Arial"/>
                <a:ea typeface="Arial"/>
                <a:cs typeface="Arial"/>
                <a:sym typeface="Arial"/>
              </a:rPr>
              <a:t>instructions</a:t>
            </a:r>
            <a:r>
              <a:rPr lang="en-GB" sz="1600">
                <a:latin typeface="Arial"/>
                <a:ea typeface="Arial"/>
                <a:cs typeface="Arial"/>
                <a:sym typeface="Arial"/>
              </a:rPr>
              <a:t> </a:t>
            </a:r>
            <a:r>
              <a:rPr lang="en-GB" sz="1600" b="1">
                <a:latin typeface="Arial"/>
                <a:ea typeface="Arial"/>
                <a:cs typeface="Arial"/>
                <a:sym typeface="Arial"/>
              </a:rPr>
              <a:t>for dose and frequency attached, and a spoon or measure.</a:t>
            </a:r>
            <a:endParaRPr sz="16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600" b="1">
                <a:latin typeface="Arial"/>
                <a:ea typeface="Arial"/>
                <a:cs typeface="Arial"/>
                <a:sym typeface="Arial"/>
              </a:rPr>
              <a:t>Ideally, please speak to Mr Robinson or Miss Kinsey-Jones regarding your child’s medical needs at a suitable time before our trip.</a:t>
            </a:r>
            <a:endParaRPr sz="16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6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900" b="1">
                <a:latin typeface="Arial"/>
                <a:ea typeface="Arial"/>
                <a:cs typeface="Arial"/>
                <a:sym typeface="Arial"/>
              </a:rPr>
              <a:t>Please return the medical forms even if they do not require any medication.</a:t>
            </a:r>
            <a:endParaRPr sz="19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6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600">
                <a:latin typeface="Arial"/>
                <a:ea typeface="Arial"/>
                <a:cs typeface="Arial"/>
                <a:sym typeface="Arial"/>
              </a:rPr>
              <a:t>Children who need to take travel sickness tablets should take them </a:t>
            </a:r>
            <a:r>
              <a:rPr lang="en-GB" sz="1600" u="sng">
                <a:latin typeface="Arial"/>
                <a:ea typeface="Arial"/>
                <a:cs typeface="Arial"/>
                <a:sym typeface="Arial"/>
              </a:rPr>
              <a:t>prior</a:t>
            </a:r>
            <a:r>
              <a:rPr lang="en-GB" sz="1600">
                <a:latin typeface="Arial"/>
                <a:ea typeface="Arial"/>
                <a:cs typeface="Arial"/>
                <a:sym typeface="Arial"/>
              </a:rPr>
              <a:t> to coming to school before our departure on </a:t>
            </a:r>
            <a:r>
              <a:rPr lang="en-GB" sz="1600" u="sng">
                <a:latin typeface="Arial"/>
                <a:ea typeface="Arial"/>
                <a:cs typeface="Arial"/>
                <a:sym typeface="Arial"/>
              </a:rPr>
              <a:t>Wednesday 20</a:t>
            </a:r>
            <a:r>
              <a:rPr lang="en-GB" sz="1600" u="sng" baseline="30000">
                <a:latin typeface="Arial"/>
                <a:ea typeface="Arial"/>
                <a:cs typeface="Arial"/>
                <a:sym typeface="Arial"/>
              </a:rPr>
              <a:t>th</a:t>
            </a:r>
            <a:r>
              <a:rPr lang="en-GB" sz="1600" u="sng">
                <a:latin typeface="Arial"/>
                <a:ea typeface="Arial"/>
                <a:cs typeface="Arial"/>
                <a:sym typeface="Arial"/>
              </a:rPr>
              <a:t> September</a:t>
            </a:r>
            <a:r>
              <a:rPr lang="en-GB" sz="1600">
                <a:latin typeface="Arial"/>
                <a:ea typeface="Arial"/>
                <a:cs typeface="Arial"/>
                <a:sym typeface="Arial"/>
              </a:rPr>
              <a:t> so that the </a:t>
            </a:r>
            <a:r>
              <a:rPr lang="en-GB" sz="1600" b="1">
                <a:latin typeface="Arial"/>
                <a:ea typeface="Arial"/>
                <a:cs typeface="Arial"/>
                <a:sym typeface="Arial"/>
              </a:rPr>
              <a:t>named</a:t>
            </a:r>
            <a:r>
              <a:rPr lang="en-GB" sz="1600">
                <a:latin typeface="Arial"/>
                <a:ea typeface="Arial"/>
                <a:cs typeface="Arial"/>
                <a:sym typeface="Arial"/>
              </a:rPr>
              <a:t> box can also be given-in, in readiness for the return journey.</a:t>
            </a:r>
            <a:endParaRPr sz="16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600">
                <a:latin typeface="Arial"/>
                <a:ea typeface="Arial"/>
                <a:cs typeface="Arial"/>
                <a:sym typeface="Arial"/>
              </a:rPr>
              <a:t> </a:t>
            </a:r>
            <a:endParaRPr sz="16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600">
                <a:latin typeface="Arial"/>
                <a:ea typeface="Arial"/>
                <a:cs typeface="Arial"/>
                <a:sym typeface="Arial"/>
              </a:rPr>
              <a:t>If you have any other questions regarding kit, medication or anything else, please do not hesitate to contact us. </a:t>
            </a:r>
            <a:endParaRPr sz="1600">
              <a:latin typeface="Arial"/>
              <a:ea typeface="Arial"/>
              <a:cs typeface="Arial"/>
              <a:sym typeface="Arial"/>
            </a:endParaRPr>
          </a:p>
          <a:p>
            <a:pPr marL="0" lvl="0" indent="0" algn="l" rtl="0">
              <a:lnSpc>
                <a:spcPct val="90000"/>
              </a:lnSpc>
              <a:spcBef>
                <a:spcPts val="1200"/>
              </a:spcBef>
              <a:spcAft>
                <a:spcPts val="0"/>
              </a:spcAft>
              <a:buSzPts val="1800"/>
              <a:buNone/>
            </a:pPr>
            <a:endParaRPr sz="33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182880" y="365125"/>
            <a:ext cx="4766310" cy="61271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Font typeface="Calibri"/>
              <a:buNone/>
            </a:pPr>
            <a:r>
              <a:rPr lang="en-GB" sz="1800"/>
              <a:t/>
            </a:r>
            <a:br>
              <a:rPr lang="en-GB" sz="1800"/>
            </a:br>
            <a:r>
              <a:rPr lang="en-GB" sz="1800"/>
              <a:t>FSC Castle Head a fantastic location for provides outdoor adventure!</a:t>
            </a:r>
            <a:br>
              <a:rPr lang="en-GB" sz="1800"/>
            </a:br>
            <a:r>
              <a:rPr lang="en-GB" sz="1800"/>
              <a:t/>
            </a:r>
            <a:br>
              <a:rPr lang="en-GB" sz="1800"/>
            </a:br>
            <a:r>
              <a:rPr lang="en-GB" sz="1800"/>
              <a:t>The centre is located in beautiful south Cumbria between the coast of Morecambe Bay and the Lake District National Park. </a:t>
            </a:r>
            <a:br>
              <a:rPr lang="en-GB" sz="1800"/>
            </a:br>
            <a:r>
              <a:rPr lang="en-GB" sz="1800"/>
              <a:t/>
            </a:r>
            <a:br>
              <a:rPr lang="en-GB" sz="1800"/>
            </a:br>
            <a:r>
              <a:rPr lang="en-GB" sz="1800"/>
              <a:t>With easy access to both the coastline of Morecambe Bay, the glaciated uplands of the southern Lake District and the lakes of Windermere and Coniston, Castle Head is ideally situated for a wide range of both field studies and adventurous activities.</a:t>
            </a:r>
            <a:br>
              <a:rPr lang="en-GB" sz="1800"/>
            </a:br>
            <a:r>
              <a:rPr lang="en-GB" sz="1800"/>
              <a:t/>
            </a:r>
            <a:br>
              <a:rPr lang="en-GB" sz="1800"/>
            </a:br>
            <a:endParaRPr sz="1800"/>
          </a:p>
        </p:txBody>
      </p:sp>
      <p:pic>
        <p:nvPicPr>
          <p:cNvPr id="92" name="Google Shape;92;p3"/>
          <p:cNvPicPr preferRelativeResize="0">
            <a:picLocks noGrp="1"/>
          </p:cNvPicPr>
          <p:nvPr>
            <p:ph type="body" idx="1"/>
          </p:nvPr>
        </p:nvPicPr>
        <p:blipFill rotWithShape="1">
          <a:blip r:embed="rId3">
            <a:alphaModFix/>
          </a:blip>
          <a:srcRect/>
          <a:stretch/>
        </p:blipFill>
        <p:spPr>
          <a:xfrm>
            <a:off x="5038486" y="968375"/>
            <a:ext cx="6527007" cy="4351338"/>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6225875" y="294825"/>
            <a:ext cx="5223600" cy="2067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GB" sz="2400"/>
              <a:t>The main purpose of the trip is to get the children involved and engaged in the outdoors, taking part in hands-on, safe experiences. Letting them enjoy wild adventures they will hopefully remember forever.</a:t>
            </a:r>
            <a:br>
              <a:rPr lang="en-GB" sz="2400"/>
            </a:br>
            <a:endParaRPr sz="2400"/>
          </a:p>
        </p:txBody>
      </p:sp>
      <p:pic>
        <p:nvPicPr>
          <p:cNvPr id="98" name="Google Shape;98;p4"/>
          <p:cNvPicPr preferRelativeResize="0">
            <a:picLocks noGrp="1"/>
          </p:cNvPicPr>
          <p:nvPr>
            <p:ph type="body" idx="1"/>
          </p:nvPr>
        </p:nvPicPr>
        <p:blipFill rotWithShape="1">
          <a:blip r:embed="rId3">
            <a:alphaModFix/>
          </a:blip>
          <a:srcRect/>
          <a:stretch/>
        </p:blipFill>
        <p:spPr>
          <a:xfrm>
            <a:off x="6018874" y="2547800"/>
            <a:ext cx="5992500" cy="3994800"/>
          </a:xfrm>
          <a:prstGeom prst="rect">
            <a:avLst/>
          </a:prstGeom>
          <a:noFill/>
          <a:ln>
            <a:noFill/>
          </a:ln>
        </p:spPr>
      </p:pic>
      <p:sp>
        <p:nvSpPr>
          <p:cNvPr id="99" name="Google Shape;99;p4"/>
          <p:cNvSpPr/>
          <p:nvPr/>
        </p:nvSpPr>
        <p:spPr>
          <a:xfrm>
            <a:off x="394275" y="1134200"/>
            <a:ext cx="4665600" cy="54084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Arial"/>
              <a:buChar char="•"/>
            </a:pPr>
            <a:r>
              <a:rPr lang="en-GB" sz="2400" b="0" i="0" u="none" strike="noStrike" cap="none">
                <a:solidFill>
                  <a:schemeClr val="dk1"/>
                </a:solidFill>
                <a:latin typeface="Calibri"/>
                <a:ea typeface="Calibri"/>
                <a:cs typeface="Calibri"/>
                <a:sym typeface="Calibri"/>
              </a:rPr>
              <a:t>Increase interaction with nature, building confidence and resilience through activities and challenges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GB" sz="2400" b="0" i="0" u="none" strike="noStrike" cap="none">
                <a:solidFill>
                  <a:schemeClr val="dk1"/>
                </a:solidFill>
                <a:latin typeface="Calibri"/>
                <a:ea typeface="Calibri"/>
                <a:cs typeface="Calibri"/>
                <a:sym typeface="Calibri"/>
              </a:rPr>
              <a:t>Encourage skills in communication and co-operation, with fun team-building games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GB" sz="2400" b="0" i="0" u="none" strike="noStrike" cap="none">
                <a:solidFill>
                  <a:schemeClr val="dk1"/>
                </a:solidFill>
                <a:latin typeface="Calibri"/>
                <a:ea typeface="Calibri"/>
                <a:cs typeface="Calibri"/>
                <a:sym typeface="Calibri"/>
              </a:rPr>
              <a:t>Introduce measured risk taking to encourage independent thinking</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GB" sz="2400" b="0" i="0" u="none" strike="noStrike" cap="none">
                <a:solidFill>
                  <a:schemeClr val="dk1"/>
                </a:solidFill>
                <a:latin typeface="Calibri"/>
                <a:ea typeface="Calibri"/>
                <a:cs typeface="Calibri"/>
                <a:sym typeface="Calibri"/>
              </a:rPr>
              <a:t>Tackle the growing indoor culture which is adding to the UK’s nature deficit disorder.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6"/>
          <p:cNvSpPr txBox="1">
            <a:spLocks noGrp="1"/>
          </p:cNvSpPr>
          <p:nvPr>
            <p:ph type="title"/>
          </p:nvPr>
        </p:nvSpPr>
        <p:spPr>
          <a:xfrm>
            <a:off x="411480" y="644207"/>
            <a:ext cx="6663690" cy="522414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en-GB" sz="2000"/>
              <a:t/>
            </a:r>
            <a:br>
              <a:rPr lang="en-GB" sz="2000"/>
            </a:br>
            <a:r>
              <a:rPr lang="en-GB" sz="2000" b="1" u="sng"/>
              <a:t>Health and Safety</a:t>
            </a:r>
            <a:br>
              <a:rPr lang="en-GB" sz="2000" b="1" u="sng"/>
            </a:br>
            <a:r>
              <a:rPr lang="en-GB" sz="1600" b="1"/>
              <a:t>Certificates held by the centre:</a:t>
            </a:r>
            <a:r>
              <a:rPr lang="en-GB" sz="2000"/>
              <a:t/>
            </a:r>
            <a:br>
              <a:rPr lang="en-GB" sz="2000"/>
            </a:br>
            <a:r>
              <a:rPr lang="en-GB" sz="1400"/>
              <a:t>Learning Outside the Classroom Quality Badge</a:t>
            </a:r>
            <a:br>
              <a:rPr lang="en-GB" sz="1400"/>
            </a:br>
            <a:r>
              <a:rPr lang="en-GB" sz="1400"/>
              <a:t>Carbon Trust Standard</a:t>
            </a:r>
            <a:br>
              <a:rPr lang="en-GB" sz="1400"/>
            </a:br>
            <a:r>
              <a:rPr lang="en-GB" sz="1400"/>
              <a:t>Adventure Activities Licensing Authority (AALA) licence</a:t>
            </a:r>
            <a:br>
              <a:rPr lang="en-GB" sz="1400"/>
            </a:br>
            <a:r>
              <a:rPr lang="en-GB" sz="1400"/>
              <a:t>Food Hygiene rating: 5*</a:t>
            </a:r>
            <a:br>
              <a:rPr lang="en-GB" sz="1400"/>
            </a:br>
            <a:r>
              <a:rPr lang="en-GB" sz="1400"/>
              <a:t>Investors in People</a:t>
            </a:r>
            <a:br>
              <a:rPr lang="en-GB" sz="1400"/>
            </a:br>
            <a:r>
              <a:rPr lang="en-GB" sz="1400"/>
              <a:t>Secondary Geography Quality Mark (Geographical Association)</a:t>
            </a:r>
            <a:br>
              <a:rPr lang="en-GB" sz="1400"/>
            </a:br>
            <a:r>
              <a:rPr lang="en-GB" sz="1400"/>
              <a:t>Primary Geography Quality Mark (Geographical Association)</a:t>
            </a:r>
            <a:br>
              <a:rPr lang="en-GB" sz="1400"/>
            </a:br>
            <a:r>
              <a:rPr lang="en-GB" sz="1400"/>
              <a:t>Green Tourism Award</a:t>
            </a:r>
            <a:br>
              <a:rPr lang="en-GB" sz="1400"/>
            </a:br>
            <a:r>
              <a:rPr lang="en-GB" sz="1400"/>
              <a:t>Green Apple Environment Award</a:t>
            </a:r>
            <a:br>
              <a:rPr lang="en-GB" sz="1400"/>
            </a:br>
            <a:r>
              <a:rPr lang="en-GB" sz="1400"/>
              <a:t>John Muir Award</a:t>
            </a:r>
            <a:br>
              <a:rPr lang="en-GB" sz="1400"/>
            </a:br>
            <a:r>
              <a:rPr lang="en-GB" sz="1400"/>
              <a:t>Safety Shield Health and Safety Award (Moorepay) Gold</a:t>
            </a:r>
            <a:br>
              <a:rPr lang="en-GB" sz="1400"/>
            </a:br>
            <a:r>
              <a:rPr lang="en-GB" sz="2000"/>
              <a:t/>
            </a:r>
            <a:br>
              <a:rPr lang="en-GB" sz="2000"/>
            </a:br>
            <a:r>
              <a:rPr lang="en-GB" sz="2000" b="1" u="sng"/>
              <a:t>School Staff:</a:t>
            </a:r>
            <a:r>
              <a:rPr lang="en-GB" sz="2000"/>
              <a:t/>
            </a:r>
            <a:br>
              <a:rPr lang="en-GB" sz="2000"/>
            </a:br>
            <a:r>
              <a:rPr lang="en-GB" sz="2000"/>
              <a:t/>
            </a:r>
            <a:br>
              <a:rPr lang="en-GB" sz="2000"/>
            </a:br>
            <a:r>
              <a:rPr lang="en-GB" sz="2000"/>
              <a:t>Mr Robinson, Miss Kinsey-Jones, Mrs McElhinney, Mr Whorton, Miss Shacklady, Mrs Franklin</a:t>
            </a:r>
            <a:br>
              <a:rPr lang="en-GB" sz="2000"/>
            </a:br>
            <a:r>
              <a:rPr lang="en-GB" sz="2000"/>
              <a:t/>
            </a:r>
            <a:br>
              <a:rPr lang="en-GB" sz="2000"/>
            </a:br>
            <a:r>
              <a:rPr lang="en-GB" sz="2000"/>
              <a:t>School undertake a full LA risk assessment.</a:t>
            </a:r>
            <a:br>
              <a:rPr lang="en-GB" sz="2000"/>
            </a:br>
            <a:r>
              <a:rPr lang="en-GB" sz="2000"/>
              <a:t>Any required medication will be collected prior to the trip.</a:t>
            </a:r>
            <a:endParaRPr sz="2000"/>
          </a:p>
        </p:txBody>
      </p:sp>
      <p:pic>
        <p:nvPicPr>
          <p:cNvPr id="105" name="Google Shape;105;p6"/>
          <p:cNvPicPr preferRelativeResize="0">
            <a:picLocks noGrp="1"/>
          </p:cNvPicPr>
          <p:nvPr>
            <p:ph type="body" idx="1"/>
          </p:nvPr>
        </p:nvPicPr>
        <p:blipFill rotWithShape="1">
          <a:blip r:embed="rId3">
            <a:alphaModFix/>
          </a:blip>
          <a:srcRect/>
          <a:stretch/>
        </p:blipFill>
        <p:spPr>
          <a:xfrm>
            <a:off x="7200900" y="937259"/>
            <a:ext cx="4438650" cy="33289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7dd7cdeca6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Timetable for our visit</a:t>
            </a:r>
            <a:endParaRPr/>
          </a:p>
        </p:txBody>
      </p:sp>
      <p:graphicFrame>
        <p:nvGraphicFramePr>
          <p:cNvPr id="111" name="Google Shape;111;g27dd7cdeca6_0_0"/>
          <p:cNvGraphicFramePr/>
          <p:nvPr/>
        </p:nvGraphicFramePr>
        <p:xfrm>
          <a:off x="505984" y="1917990"/>
          <a:ext cx="11121400" cy="4390900"/>
        </p:xfrm>
        <a:graphic>
          <a:graphicData uri="http://schemas.openxmlformats.org/drawingml/2006/table">
            <a:tbl>
              <a:tblPr firstRow="1" bandRow="1">
                <a:noFill/>
                <a:tableStyleId>{73C05625-5480-48B4-A0D0-0BD1F8D31599}</a:tableStyleId>
              </a:tblPr>
              <a:tblGrid>
                <a:gridCol w="1073275">
                  <a:extLst>
                    <a:ext uri="{9D8B030D-6E8A-4147-A177-3AD203B41FA5}">
                      <a16:colId xmlns:a16="http://schemas.microsoft.com/office/drawing/2014/main" val="20000"/>
                    </a:ext>
                  </a:extLst>
                </a:gridCol>
                <a:gridCol w="3349375">
                  <a:extLst>
                    <a:ext uri="{9D8B030D-6E8A-4147-A177-3AD203B41FA5}">
                      <a16:colId xmlns:a16="http://schemas.microsoft.com/office/drawing/2014/main" val="20001"/>
                    </a:ext>
                  </a:extLst>
                </a:gridCol>
                <a:gridCol w="3349375">
                  <a:extLst>
                    <a:ext uri="{9D8B030D-6E8A-4147-A177-3AD203B41FA5}">
                      <a16:colId xmlns:a16="http://schemas.microsoft.com/office/drawing/2014/main" val="20002"/>
                    </a:ext>
                  </a:extLst>
                </a:gridCol>
                <a:gridCol w="3349375">
                  <a:extLst>
                    <a:ext uri="{9D8B030D-6E8A-4147-A177-3AD203B41FA5}">
                      <a16:colId xmlns:a16="http://schemas.microsoft.com/office/drawing/2014/main" val="20003"/>
                    </a:ext>
                  </a:extLst>
                </a:gridCol>
              </a:tblGrid>
              <a:tr h="844525">
                <a:tc>
                  <a:txBody>
                    <a:bodyPr/>
                    <a:lstStyle/>
                    <a:p>
                      <a:pPr marL="0" marR="0" lvl="0" indent="0" algn="l" rtl="0">
                        <a:spcBef>
                          <a:spcPts val="0"/>
                        </a:spcBef>
                        <a:spcAft>
                          <a:spcPts val="0"/>
                        </a:spcAft>
                        <a:buNone/>
                      </a:pPr>
                      <a:r>
                        <a:rPr lang="en-GB" sz="1100"/>
                        <a:t>Day/Date</a:t>
                      </a:r>
                      <a:endParaRPr/>
                    </a:p>
                  </a:txBody>
                  <a:tcPr marL="74300" marR="74300" marT="37150" marB="37150"/>
                </a:tc>
                <a:tc>
                  <a:txBody>
                    <a:bodyPr/>
                    <a:lstStyle/>
                    <a:p>
                      <a:pPr marL="0" marR="0" lvl="0" indent="0" algn="l" rtl="0">
                        <a:spcBef>
                          <a:spcPts val="0"/>
                        </a:spcBef>
                        <a:spcAft>
                          <a:spcPts val="0"/>
                        </a:spcAft>
                        <a:buNone/>
                      </a:pPr>
                      <a:r>
                        <a:rPr lang="en-GB" sz="1100"/>
                        <a:t>Morning Session:</a:t>
                      </a:r>
                      <a:endParaRPr/>
                    </a:p>
                    <a:p>
                      <a:pPr marL="0" marR="0" lvl="0" indent="0" algn="l" rtl="0">
                        <a:spcBef>
                          <a:spcPts val="0"/>
                        </a:spcBef>
                        <a:spcAft>
                          <a:spcPts val="0"/>
                        </a:spcAft>
                        <a:buNone/>
                      </a:pPr>
                      <a:r>
                        <a:rPr lang="en-GB" sz="1100" b="0"/>
                        <a:t>9.30am-12.30pm</a:t>
                      </a:r>
                      <a:endParaRPr/>
                    </a:p>
                  </a:txBody>
                  <a:tcPr marL="74300" marR="74300" marT="37150" marB="37150"/>
                </a:tc>
                <a:tc>
                  <a:txBody>
                    <a:bodyPr/>
                    <a:lstStyle/>
                    <a:p>
                      <a:pPr marL="0" marR="0" lvl="0" indent="0" algn="l" rtl="0">
                        <a:spcBef>
                          <a:spcPts val="0"/>
                        </a:spcBef>
                        <a:spcAft>
                          <a:spcPts val="0"/>
                        </a:spcAft>
                        <a:buNone/>
                      </a:pPr>
                      <a:r>
                        <a:rPr lang="en-GB" sz="1100"/>
                        <a:t>Afternoon Session:</a:t>
                      </a:r>
                      <a:endParaRPr/>
                    </a:p>
                    <a:p>
                      <a:pPr marL="0" marR="0" lvl="0" indent="0" algn="l" rtl="0">
                        <a:spcBef>
                          <a:spcPts val="0"/>
                        </a:spcBef>
                        <a:spcAft>
                          <a:spcPts val="0"/>
                        </a:spcAft>
                        <a:buNone/>
                      </a:pPr>
                      <a:r>
                        <a:rPr lang="en-GB" sz="1100" b="0"/>
                        <a:t>1.30pm-4.30pm</a:t>
                      </a:r>
                      <a:endParaRPr/>
                    </a:p>
                  </a:txBody>
                  <a:tcPr marL="74300" marR="74300" marT="37150" marB="37150"/>
                </a:tc>
                <a:tc>
                  <a:txBody>
                    <a:bodyPr/>
                    <a:lstStyle/>
                    <a:p>
                      <a:pPr marL="0" marR="0" lvl="0" indent="0" algn="l" rtl="0">
                        <a:spcBef>
                          <a:spcPts val="0"/>
                        </a:spcBef>
                        <a:spcAft>
                          <a:spcPts val="0"/>
                        </a:spcAft>
                        <a:buNone/>
                      </a:pPr>
                      <a:r>
                        <a:rPr lang="en-GB" sz="1100"/>
                        <a:t>Evening Session:</a:t>
                      </a:r>
                      <a:endParaRPr/>
                    </a:p>
                    <a:p>
                      <a:pPr marL="0" marR="0" lvl="0" indent="0" algn="l" rtl="0">
                        <a:spcBef>
                          <a:spcPts val="0"/>
                        </a:spcBef>
                        <a:spcAft>
                          <a:spcPts val="0"/>
                        </a:spcAft>
                        <a:buNone/>
                      </a:pPr>
                      <a:r>
                        <a:rPr lang="en-GB" sz="1100" b="0"/>
                        <a:t>6.30pm – 8.00pm or</a:t>
                      </a:r>
                      <a:endParaRPr/>
                    </a:p>
                    <a:p>
                      <a:pPr marL="0" marR="0" lvl="0" indent="0" algn="l" rtl="0">
                        <a:spcBef>
                          <a:spcPts val="0"/>
                        </a:spcBef>
                        <a:spcAft>
                          <a:spcPts val="0"/>
                        </a:spcAft>
                        <a:buNone/>
                      </a:pPr>
                      <a:r>
                        <a:rPr lang="en-GB" sz="1100" b="0"/>
                        <a:t>7.00pm – 8.30pm</a:t>
                      </a:r>
                      <a:endParaRPr sz="1100" b="0"/>
                    </a:p>
                  </a:txBody>
                  <a:tcPr marL="74300" marR="74300" marT="37150" marB="37150"/>
                </a:tc>
                <a:extLst>
                  <a:ext uri="{0D108BD9-81ED-4DB2-BD59-A6C34878D82A}">
                    <a16:rowId xmlns:a16="http://schemas.microsoft.com/office/drawing/2014/main" val="10000"/>
                  </a:ext>
                </a:extLst>
              </a:tr>
              <a:tr h="1182125">
                <a:tc>
                  <a:txBody>
                    <a:bodyPr/>
                    <a:lstStyle/>
                    <a:p>
                      <a:pPr marL="0" marR="0" lvl="0" indent="0" algn="l" rtl="0">
                        <a:spcBef>
                          <a:spcPts val="0"/>
                        </a:spcBef>
                        <a:spcAft>
                          <a:spcPts val="0"/>
                        </a:spcAft>
                        <a:buNone/>
                      </a:pPr>
                      <a:r>
                        <a:rPr lang="en-GB" sz="1500"/>
                        <a:t>Wed 20th Sept</a:t>
                      </a:r>
                      <a:endParaRPr/>
                    </a:p>
                  </a:txBody>
                  <a:tcPr marL="74300" marR="74300" marT="37150" marB="37150">
                    <a:solidFill>
                      <a:srgbClr val="D8D8D8"/>
                    </a:solidFill>
                  </a:tcPr>
                </a:tc>
                <a:tc>
                  <a:txBody>
                    <a:bodyPr/>
                    <a:lstStyle/>
                    <a:p>
                      <a:pPr marL="0" marR="0" lvl="0" indent="0" algn="ctr" rtl="0">
                        <a:spcBef>
                          <a:spcPts val="0"/>
                        </a:spcBef>
                        <a:spcAft>
                          <a:spcPts val="0"/>
                        </a:spcAft>
                        <a:buNone/>
                      </a:pPr>
                      <a:r>
                        <a:rPr lang="en-GB" sz="1200" b="1"/>
                        <a:t>Arrival at: noon</a:t>
                      </a:r>
                      <a:endParaRPr/>
                    </a:p>
                    <a:p>
                      <a:pPr marL="0" marR="0" lvl="0" indent="0" algn="ctr" rtl="0">
                        <a:spcBef>
                          <a:spcPts val="0"/>
                        </a:spcBef>
                        <a:spcAft>
                          <a:spcPts val="0"/>
                        </a:spcAft>
                        <a:buNone/>
                      </a:pPr>
                      <a:r>
                        <a:rPr lang="en-GB" sz="1200" b="1"/>
                        <a:t>Introduction and tour of centre</a:t>
                      </a:r>
                      <a:endParaRPr/>
                    </a:p>
                    <a:p>
                      <a:pPr marL="0" marR="0" lvl="0" indent="0" algn="ctr" rtl="0">
                        <a:spcBef>
                          <a:spcPts val="0"/>
                        </a:spcBef>
                        <a:spcAft>
                          <a:spcPts val="0"/>
                        </a:spcAft>
                        <a:buNone/>
                      </a:pPr>
                      <a:r>
                        <a:rPr lang="en-GB" sz="1200"/>
                        <a:t>(Please bring your own packed lunch)</a:t>
                      </a:r>
                      <a:endParaRPr/>
                    </a:p>
                  </a:txBody>
                  <a:tcPr marL="74300" marR="74300" marT="37150" marB="37150" anchor="ctr">
                    <a:solidFill>
                      <a:srgbClr val="D8D8D8"/>
                    </a:solidFill>
                  </a:tcPr>
                </a:tc>
                <a:tc>
                  <a:txBody>
                    <a:bodyPr/>
                    <a:lstStyle/>
                    <a:p>
                      <a:pPr marL="0" marR="0" lvl="0" indent="0" algn="l" rtl="0">
                        <a:lnSpc>
                          <a:spcPct val="100000"/>
                        </a:lnSpc>
                        <a:spcBef>
                          <a:spcPts val="0"/>
                        </a:spcBef>
                        <a:spcAft>
                          <a:spcPts val="0"/>
                        </a:spcAft>
                        <a:buClr>
                          <a:srgbClr val="000000"/>
                        </a:buClr>
                        <a:buSzPts val="1000"/>
                        <a:buFont typeface="Calibri"/>
                        <a:buNone/>
                      </a:pPr>
                      <a:r>
                        <a:rPr lang="en-GB" sz="1000" b="0"/>
                        <a:t>1. Orienteering and Obstacle Course</a:t>
                      </a:r>
                      <a:endParaRPr/>
                    </a:p>
                    <a:p>
                      <a:pPr marL="0" marR="0" lvl="0" indent="0" algn="l" rtl="0">
                        <a:lnSpc>
                          <a:spcPct val="100000"/>
                        </a:lnSpc>
                        <a:spcBef>
                          <a:spcPts val="0"/>
                        </a:spcBef>
                        <a:spcAft>
                          <a:spcPts val="0"/>
                        </a:spcAft>
                        <a:buClr>
                          <a:srgbClr val="000000"/>
                        </a:buClr>
                        <a:buSzPts val="1000"/>
                        <a:buFont typeface="Calibri"/>
                        <a:buNone/>
                      </a:pPr>
                      <a:r>
                        <a:rPr lang="en-GB" sz="1000" b="0"/>
                        <a:t>2. Orienteering and Obstacle Course</a:t>
                      </a:r>
                      <a:endParaRPr/>
                    </a:p>
                    <a:p>
                      <a:pPr marL="0" marR="0" lvl="0" indent="0" algn="l" rtl="0">
                        <a:spcBef>
                          <a:spcPts val="0"/>
                        </a:spcBef>
                        <a:spcAft>
                          <a:spcPts val="0"/>
                        </a:spcAft>
                        <a:buNone/>
                      </a:pPr>
                      <a:r>
                        <a:rPr lang="en-GB" sz="1000" b="0"/>
                        <a:t>3. Climbing Wall</a:t>
                      </a:r>
                      <a:endParaRPr/>
                    </a:p>
                    <a:p>
                      <a:pPr marL="0" marR="0" lvl="0" indent="0" algn="l" rtl="0">
                        <a:spcBef>
                          <a:spcPts val="0"/>
                        </a:spcBef>
                        <a:spcAft>
                          <a:spcPts val="0"/>
                        </a:spcAft>
                        <a:buNone/>
                      </a:pPr>
                      <a:r>
                        <a:rPr lang="en-GB" sz="1000" b="0"/>
                        <a:t>4. Team Challenges</a:t>
                      </a:r>
                      <a:endParaRPr/>
                    </a:p>
                    <a:p>
                      <a:pPr marL="0" marR="0" lvl="0" indent="0" algn="l" rtl="0">
                        <a:spcBef>
                          <a:spcPts val="0"/>
                        </a:spcBef>
                        <a:spcAft>
                          <a:spcPts val="0"/>
                        </a:spcAft>
                        <a:buNone/>
                      </a:pPr>
                      <a:r>
                        <a:rPr lang="en-GB" sz="1000" b="0"/>
                        <a:t>5. Team Challenges</a:t>
                      </a:r>
                      <a:endParaRPr/>
                    </a:p>
                  </a:txBody>
                  <a:tcPr marL="74300" marR="74300" marT="37150" marB="37150">
                    <a:solidFill>
                      <a:srgbClr val="D8D8D8"/>
                    </a:solidFill>
                  </a:tcPr>
                </a:tc>
                <a:tc>
                  <a:txBody>
                    <a:bodyPr/>
                    <a:lstStyle/>
                    <a:p>
                      <a:pPr marL="0" marR="0" lvl="0" indent="0" algn="l" rtl="0">
                        <a:lnSpc>
                          <a:spcPct val="100000"/>
                        </a:lnSpc>
                        <a:spcBef>
                          <a:spcPts val="0"/>
                        </a:spcBef>
                        <a:spcAft>
                          <a:spcPts val="0"/>
                        </a:spcAft>
                        <a:buClr>
                          <a:srgbClr val="000000"/>
                        </a:buClr>
                        <a:buSzPts val="1000"/>
                        <a:buFont typeface="Calibri"/>
                        <a:buNone/>
                      </a:pPr>
                      <a:r>
                        <a:rPr lang="en-GB" sz="1000"/>
                        <a:t>1. Night Trail</a:t>
                      </a:r>
                      <a:endParaRPr/>
                    </a:p>
                    <a:p>
                      <a:pPr marL="0" marR="0" lvl="0" indent="0" algn="l" rtl="0">
                        <a:lnSpc>
                          <a:spcPct val="100000"/>
                        </a:lnSpc>
                        <a:spcBef>
                          <a:spcPts val="0"/>
                        </a:spcBef>
                        <a:spcAft>
                          <a:spcPts val="0"/>
                        </a:spcAft>
                        <a:buClr>
                          <a:srgbClr val="000000"/>
                        </a:buClr>
                        <a:buSzPts val="1000"/>
                        <a:buFont typeface="Calibri"/>
                        <a:buNone/>
                      </a:pPr>
                      <a:r>
                        <a:rPr lang="en-GB" sz="1000"/>
                        <a:t>2. Night Trail</a:t>
                      </a:r>
                      <a:endParaRPr/>
                    </a:p>
                    <a:p>
                      <a:pPr marL="0" marR="0" lvl="0" indent="0" algn="l" rtl="0">
                        <a:lnSpc>
                          <a:spcPct val="100000"/>
                        </a:lnSpc>
                        <a:spcBef>
                          <a:spcPts val="0"/>
                        </a:spcBef>
                        <a:spcAft>
                          <a:spcPts val="0"/>
                        </a:spcAft>
                        <a:buClr>
                          <a:srgbClr val="000000"/>
                        </a:buClr>
                        <a:buSzPts val="1000"/>
                        <a:buFont typeface="Calibri"/>
                        <a:buNone/>
                      </a:pPr>
                      <a:r>
                        <a:rPr lang="en-GB" sz="1000"/>
                        <a:t>3. Camp Fire</a:t>
                      </a:r>
                      <a:endParaRPr/>
                    </a:p>
                    <a:p>
                      <a:pPr marL="0" marR="0" lvl="0" indent="0" algn="l" rtl="0">
                        <a:lnSpc>
                          <a:spcPct val="100000"/>
                        </a:lnSpc>
                        <a:spcBef>
                          <a:spcPts val="0"/>
                        </a:spcBef>
                        <a:spcAft>
                          <a:spcPts val="0"/>
                        </a:spcAft>
                        <a:buClr>
                          <a:srgbClr val="000000"/>
                        </a:buClr>
                        <a:buSzPts val="1000"/>
                        <a:buFont typeface="Calibri"/>
                        <a:buNone/>
                      </a:pPr>
                      <a:r>
                        <a:rPr lang="en-GB" sz="1000"/>
                        <a:t>4. Camp Fire</a:t>
                      </a:r>
                      <a:endParaRPr/>
                    </a:p>
                    <a:p>
                      <a:pPr marL="0" marR="0" lvl="0" indent="0" algn="l" rtl="0">
                        <a:lnSpc>
                          <a:spcPct val="100000"/>
                        </a:lnSpc>
                        <a:spcBef>
                          <a:spcPts val="0"/>
                        </a:spcBef>
                        <a:spcAft>
                          <a:spcPts val="0"/>
                        </a:spcAft>
                        <a:buClr>
                          <a:srgbClr val="000000"/>
                        </a:buClr>
                        <a:buSzPts val="1000"/>
                        <a:buFont typeface="Calibri"/>
                        <a:buNone/>
                      </a:pPr>
                      <a:r>
                        <a:rPr lang="en-GB" sz="1000"/>
                        <a:t>5. Climbing Wall</a:t>
                      </a:r>
                      <a:endParaRPr/>
                    </a:p>
                  </a:txBody>
                  <a:tcPr marL="74300" marR="74300" marT="37150" marB="37150">
                    <a:solidFill>
                      <a:srgbClr val="D8D8D8"/>
                    </a:solidFill>
                  </a:tcPr>
                </a:tc>
                <a:extLst>
                  <a:ext uri="{0D108BD9-81ED-4DB2-BD59-A6C34878D82A}">
                    <a16:rowId xmlns:a16="http://schemas.microsoft.com/office/drawing/2014/main" val="10001"/>
                  </a:ext>
                </a:extLst>
              </a:tr>
              <a:tr h="1182125">
                <a:tc>
                  <a:txBody>
                    <a:bodyPr/>
                    <a:lstStyle/>
                    <a:p>
                      <a:pPr marL="0" marR="0" lvl="0" indent="0" algn="l" rtl="0">
                        <a:spcBef>
                          <a:spcPts val="0"/>
                        </a:spcBef>
                        <a:spcAft>
                          <a:spcPts val="0"/>
                        </a:spcAft>
                        <a:buNone/>
                      </a:pPr>
                      <a:r>
                        <a:rPr lang="en-GB" sz="1500"/>
                        <a:t>Thurs 21st Sept</a:t>
                      </a:r>
                      <a:endParaRPr/>
                    </a:p>
                  </a:txBody>
                  <a:tcPr marL="74300" marR="74300" marT="37150" marB="37150"/>
                </a:tc>
                <a:tc>
                  <a:txBody>
                    <a:bodyPr/>
                    <a:lstStyle/>
                    <a:p>
                      <a:pPr marL="0" marR="0" lvl="0" indent="0" algn="l" rtl="0">
                        <a:spcBef>
                          <a:spcPts val="0"/>
                        </a:spcBef>
                        <a:spcAft>
                          <a:spcPts val="0"/>
                        </a:spcAft>
                        <a:buNone/>
                      </a:pPr>
                      <a:r>
                        <a:rPr lang="en-GB" sz="1000" b="0"/>
                        <a:t>1. Raft Building</a:t>
                      </a:r>
                      <a:endParaRPr/>
                    </a:p>
                    <a:p>
                      <a:pPr marL="0" marR="0" lvl="0" indent="0" algn="l" rtl="0">
                        <a:spcBef>
                          <a:spcPts val="0"/>
                        </a:spcBef>
                        <a:spcAft>
                          <a:spcPts val="0"/>
                        </a:spcAft>
                        <a:buNone/>
                      </a:pPr>
                      <a:r>
                        <a:rPr lang="en-GB" sz="1000" b="0"/>
                        <a:t>2. Raft Building</a:t>
                      </a:r>
                      <a:endParaRPr/>
                    </a:p>
                    <a:p>
                      <a:pPr marL="0" marR="0" lvl="0" indent="0" algn="l" rtl="0">
                        <a:lnSpc>
                          <a:spcPct val="100000"/>
                        </a:lnSpc>
                        <a:spcBef>
                          <a:spcPts val="0"/>
                        </a:spcBef>
                        <a:spcAft>
                          <a:spcPts val="0"/>
                        </a:spcAft>
                        <a:buClr>
                          <a:srgbClr val="000000"/>
                        </a:buClr>
                        <a:buSzPts val="1000"/>
                        <a:buFont typeface="Calibri"/>
                        <a:buNone/>
                      </a:pPr>
                      <a:r>
                        <a:rPr lang="en-GB" sz="1000" b="0"/>
                        <a:t>3. Orienteering and Obstacle Course</a:t>
                      </a:r>
                      <a:endParaRPr/>
                    </a:p>
                    <a:p>
                      <a:pPr marL="0" marR="0" lvl="0" indent="0" algn="l" rtl="0">
                        <a:lnSpc>
                          <a:spcPct val="100000"/>
                        </a:lnSpc>
                        <a:spcBef>
                          <a:spcPts val="0"/>
                        </a:spcBef>
                        <a:spcAft>
                          <a:spcPts val="0"/>
                        </a:spcAft>
                        <a:buClr>
                          <a:srgbClr val="000000"/>
                        </a:buClr>
                        <a:buSzPts val="1000"/>
                        <a:buFont typeface="Calibri"/>
                        <a:buNone/>
                      </a:pPr>
                      <a:r>
                        <a:rPr lang="en-GB" sz="1000" b="0"/>
                        <a:t>4. Climbing Wall</a:t>
                      </a:r>
                      <a:endParaRPr/>
                    </a:p>
                    <a:p>
                      <a:pPr marL="0" marR="0" lvl="0" indent="0" algn="l" rtl="0">
                        <a:lnSpc>
                          <a:spcPct val="100000"/>
                        </a:lnSpc>
                        <a:spcBef>
                          <a:spcPts val="0"/>
                        </a:spcBef>
                        <a:spcAft>
                          <a:spcPts val="0"/>
                        </a:spcAft>
                        <a:buClr>
                          <a:srgbClr val="000000"/>
                        </a:buClr>
                        <a:buSzPts val="1000"/>
                        <a:buFont typeface="Calibri"/>
                        <a:buNone/>
                      </a:pPr>
                      <a:r>
                        <a:rPr lang="en-GB" sz="1000" b="0"/>
                        <a:t>5. Orienteering and Obstacle Course</a:t>
                      </a:r>
                      <a:endParaRPr/>
                    </a:p>
                  </a:txBody>
                  <a:tcPr marL="74300" marR="74300" marT="37150" marB="37150"/>
                </a:tc>
                <a:tc>
                  <a:txBody>
                    <a:bodyPr/>
                    <a:lstStyle/>
                    <a:p>
                      <a:pPr marL="0" marR="0" lvl="0" indent="0" algn="l" rtl="0">
                        <a:spcBef>
                          <a:spcPts val="0"/>
                        </a:spcBef>
                        <a:spcAft>
                          <a:spcPts val="0"/>
                        </a:spcAft>
                        <a:buNone/>
                      </a:pPr>
                      <a:r>
                        <a:rPr lang="en-GB" sz="1000" b="0"/>
                        <a:t>1. Team Challenges</a:t>
                      </a:r>
                      <a:endParaRPr/>
                    </a:p>
                    <a:p>
                      <a:pPr marL="0" marR="0" lvl="0" indent="0" algn="l" rtl="0">
                        <a:spcBef>
                          <a:spcPts val="0"/>
                        </a:spcBef>
                        <a:spcAft>
                          <a:spcPts val="0"/>
                        </a:spcAft>
                        <a:buNone/>
                      </a:pPr>
                      <a:r>
                        <a:rPr lang="en-GB" sz="1000" b="0"/>
                        <a:t>2. Climbing Wall</a:t>
                      </a:r>
                      <a:endParaRPr/>
                    </a:p>
                    <a:p>
                      <a:pPr marL="0" marR="0" lvl="0" indent="0" algn="l" rtl="0">
                        <a:lnSpc>
                          <a:spcPct val="100000"/>
                        </a:lnSpc>
                        <a:spcBef>
                          <a:spcPts val="0"/>
                        </a:spcBef>
                        <a:spcAft>
                          <a:spcPts val="0"/>
                        </a:spcAft>
                        <a:buClr>
                          <a:srgbClr val="000000"/>
                        </a:buClr>
                        <a:buSzPts val="1000"/>
                        <a:buFont typeface="Calibri"/>
                        <a:buNone/>
                      </a:pPr>
                      <a:r>
                        <a:rPr lang="en-GB" sz="1000" b="0"/>
                        <a:t>3. Raft Building</a:t>
                      </a:r>
                      <a:endParaRPr/>
                    </a:p>
                    <a:p>
                      <a:pPr marL="0" marR="0" lvl="0" indent="0" algn="l" rtl="0">
                        <a:lnSpc>
                          <a:spcPct val="100000"/>
                        </a:lnSpc>
                        <a:spcBef>
                          <a:spcPts val="0"/>
                        </a:spcBef>
                        <a:spcAft>
                          <a:spcPts val="0"/>
                        </a:spcAft>
                        <a:buClr>
                          <a:srgbClr val="000000"/>
                        </a:buClr>
                        <a:buSzPts val="1000"/>
                        <a:buFont typeface="Calibri"/>
                        <a:buNone/>
                      </a:pPr>
                      <a:r>
                        <a:rPr lang="en-GB" sz="1000" b="0"/>
                        <a:t>4. Raft Building</a:t>
                      </a:r>
                      <a:endParaRPr/>
                    </a:p>
                    <a:p>
                      <a:pPr marL="0" marR="0" lvl="0" indent="0" algn="l" rtl="0">
                        <a:lnSpc>
                          <a:spcPct val="100000"/>
                        </a:lnSpc>
                        <a:spcBef>
                          <a:spcPts val="0"/>
                        </a:spcBef>
                        <a:spcAft>
                          <a:spcPts val="0"/>
                        </a:spcAft>
                        <a:buClr>
                          <a:srgbClr val="000000"/>
                        </a:buClr>
                        <a:buSzPts val="1000"/>
                        <a:buFont typeface="Calibri"/>
                        <a:buNone/>
                      </a:pPr>
                      <a:r>
                        <a:rPr lang="en-GB" sz="1000" b="0"/>
                        <a:t>5. Raft Building</a:t>
                      </a:r>
                      <a:endParaRPr/>
                    </a:p>
                  </a:txBody>
                  <a:tcPr marL="74300" marR="74300" marT="37150" marB="37150"/>
                </a:tc>
                <a:tc>
                  <a:txBody>
                    <a:bodyPr/>
                    <a:lstStyle/>
                    <a:p>
                      <a:pPr marL="0" marR="0" lvl="0" indent="0" algn="l" rtl="0">
                        <a:lnSpc>
                          <a:spcPct val="100000"/>
                        </a:lnSpc>
                        <a:spcBef>
                          <a:spcPts val="0"/>
                        </a:spcBef>
                        <a:spcAft>
                          <a:spcPts val="0"/>
                        </a:spcAft>
                        <a:buClr>
                          <a:srgbClr val="000000"/>
                        </a:buClr>
                        <a:buSzPts val="1000"/>
                        <a:buFont typeface="Calibri"/>
                        <a:buNone/>
                      </a:pPr>
                      <a:r>
                        <a:rPr lang="en-GB" sz="1000"/>
                        <a:t>1. Camp Fire</a:t>
                      </a:r>
                      <a:endParaRPr/>
                    </a:p>
                    <a:p>
                      <a:pPr marL="0" marR="0" lvl="0" indent="0" algn="l" rtl="0">
                        <a:lnSpc>
                          <a:spcPct val="100000"/>
                        </a:lnSpc>
                        <a:spcBef>
                          <a:spcPts val="0"/>
                        </a:spcBef>
                        <a:spcAft>
                          <a:spcPts val="0"/>
                        </a:spcAft>
                        <a:buClr>
                          <a:srgbClr val="000000"/>
                        </a:buClr>
                        <a:buSzPts val="1000"/>
                        <a:buFont typeface="Calibri"/>
                        <a:buNone/>
                      </a:pPr>
                      <a:r>
                        <a:rPr lang="en-GB" sz="1000"/>
                        <a:t>2. Camp Fire</a:t>
                      </a:r>
                      <a:endParaRPr/>
                    </a:p>
                    <a:p>
                      <a:pPr marL="0" marR="0" lvl="0" indent="0" algn="l" rtl="0">
                        <a:lnSpc>
                          <a:spcPct val="100000"/>
                        </a:lnSpc>
                        <a:spcBef>
                          <a:spcPts val="0"/>
                        </a:spcBef>
                        <a:spcAft>
                          <a:spcPts val="0"/>
                        </a:spcAft>
                        <a:buClr>
                          <a:srgbClr val="000000"/>
                        </a:buClr>
                        <a:buSzPts val="1000"/>
                        <a:buFont typeface="Calibri"/>
                        <a:buNone/>
                      </a:pPr>
                      <a:r>
                        <a:rPr lang="en-GB" sz="1000"/>
                        <a:t>3. Night Trail</a:t>
                      </a:r>
                      <a:endParaRPr/>
                    </a:p>
                    <a:p>
                      <a:pPr marL="0" marR="0" lvl="0" indent="0" algn="l" rtl="0">
                        <a:lnSpc>
                          <a:spcPct val="100000"/>
                        </a:lnSpc>
                        <a:spcBef>
                          <a:spcPts val="0"/>
                        </a:spcBef>
                        <a:spcAft>
                          <a:spcPts val="0"/>
                        </a:spcAft>
                        <a:buClr>
                          <a:srgbClr val="000000"/>
                        </a:buClr>
                        <a:buSzPts val="1000"/>
                        <a:buFont typeface="Calibri"/>
                        <a:buNone/>
                      </a:pPr>
                      <a:r>
                        <a:rPr lang="en-GB" sz="1000"/>
                        <a:t>4. Night Trail</a:t>
                      </a:r>
                      <a:endParaRPr/>
                    </a:p>
                    <a:p>
                      <a:pPr marL="0" marR="0" lvl="0" indent="0" algn="l" rtl="0">
                        <a:lnSpc>
                          <a:spcPct val="100000"/>
                        </a:lnSpc>
                        <a:spcBef>
                          <a:spcPts val="0"/>
                        </a:spcBef>
                        <a:spcAft>
                          <a:spcPts val="0"/>
                        </a:spcAft>
                        <a:buClr>
                          <a:srgbClr val="000000"/>
                        </a:buClr>
                        <a:buSzPts val="1000"/>
                        <a:buFont typeface="Calibri"/>
                        <a:buNone/>
                      </a:pPr>
                      <a:r>
                        <a:rPr lang="en-GB" sz="1000"/>
                        <a:t>5. Climbing Wall</a:t>
                      </a:r>
                      <a:endParaRPr/>
                    </a:p>
                  </a:txBody>
                  <a:tcPr marL="74300" marR="74300" marT="37150" marB="37150"/>
                </a:tc>
                <a:extLst>
                  <a:ext uri="{0D108BD9-81ED-4DB2-BD59-A6C34878D82A}">
                    <a16:rowId xmlns:a16="http://schemas.microsoft.com/office/drawing/2014/main" val="10002"/>
                  </a:ext>
                </a:extLst>
              </a:tr>
              <a:tr h="1182125">
                <a:tc>
                  <a:txBody>
                    <a:bodyPr/>
                    <a:lstStyle/>
                    <a:p>
                      <a:pPr marL="0" marR="0" lvl="0" indent="0" algn="l" rtl="0">
                        <a:spcBef>
                          <a:spcPts val="0"/>
                        </a:spcBef>
                        <a:spcAft>
                          <a:spcPts val="0"/>
                        </a:spcAft>
                        <a:buNone/>
                      </a:pPr>
                      <a:r>
                        <a:rPr lang="en-GB" sz="1500"/>
                        <a:t>Fri 22nd Sept</a:t>
                      </a:r>
                      <a:endParaRPr/>
                    </a:p>
                  </a:txBody>
                  <a:tcPr marL="74300" marR="74300" marT="37150" marB="37150">
                    <a:solidFill>
                      <a:srgbClr val="D8D8D8"/>
                    </a:solidFill>
                  </a:tcPr>
                </a:tc>
                <a:tc>
                  <a:txBody>
                    <a:bodyPr/>
                    <a:lstStyle/>
                    <a:p>
                      <a:pPr marL="0" marR="0" lvl="0" indent="0" algn="l" rtl="0">
                        <a:spcBef>
                          <a:spcPts val="0"/>
                        </a:spcBef>
                        <a:spcAft>
                          <a:spcPts val="0"/>
                        </a:spcAft>
                        <a:buNone/>
                      </a:pPr>
                      <a:r>
                        <a:rPr lang="en-GB" sz="1000" b="0"/>
                        <a:t>1. Climbing Wall</a:t>
                      </a:r>
                      <a:endParaRPr/>
                    </a:p>
                    <a:p>
                      <a:pPr marL="0" marR="0" lvl="0" indent="0" algn="l" rtl="0">
                        <a:spcBef>
                          <a:spcPts val="0"/>
                        </a:spcBef>
                        <a:spcAft>
                          <a:spcPts val="0"/>
                        </a:spcAft>
                        <a:buNone/>
                      </a:pPr>
                      <a:r>
                        <a:rPr lang="en-GB" sz="1000" b="0"/>
                        <a:t>2. Team Challenges</a:t>
                      </a:r>
                      <a:endParaRPr/>
                    </a:p>
                    <a:p>
                      <a:pPr marL="0" marR="0" lvl="0" indent="0" algn="l" rtl="0">
                        <a:lnSpc>
                          <a:spcPct val="100000"/>
                        </a:lnSpc>
                        <a:spcBef>
                          <a:spcPts val="0"/>
                        </a:spcBef>
                        <a:spcAft>
                          <a:spcPts val="0"/>
                        </a:spcAft>
                        <a:buClr>
                          <a:srgbClr val="000000"/>
                        </a:buClr>
                        <a:buSzPts val="1000"/>
                        <a:buFont typeface="Calibri"/>
                        <a:buNone/>
                      </a:pPr>
                      <a:r>
                        <a:rPr lang="en-GB" sz="1000" b="0"/>
                        <a:t>3. Team Challenges</a:t>
                      </a:r>
                      <a:endParaRPr/>
                    </a:p>
                    <a:p>
                      <a:pPr marL="0" marR="0" lvl="0" indent="0" algn="l" rtl="0">
                        <a:lnSpc>
                          <a:spcPct val="100000"/>
                        </a:lnSpc>
                        <a:spcBef>
                          <a:spcPts val="0"/>
                        </a:spcBef>
                        <a:spcAft>
                          <a:spcPts val="0"/>
                        </a:spcAft>
                        <a:buClr>
                          <a:srgbClr val="000000"/>
                        </a:buClr>
                        <a:buSzPts val="1000"/>
                        <a:buFont typeface="Calibri"/>
                        <a:buNone/>
                      </a:pPr>
                      <a:r>
                        <a:rPr lang="en-GB" sz="1000" b="0"/>
                        <a:t>4. Orienteering and Obstacle Course</a:t>
                      </a:r>
                      <a:endParaRPr/>
                    </a:p>
                    <a:p>
                      <a:pPr marL="0" marR="0" lvl="0" indent="0" algn="l" rtl="0">
                        <a:spcBef>
                          <a:spcPts val="0"/>
                        </a:spcBef>
                        <a:spcAft>
                          <a:spcPts val="0"/>
                        </a:spcAft>
                        <a:buNone/>
                      </a:pPr>
                      <a:r>
                        <a:rPr lang="en-GB" sz="1000" b="0"/>
                        <a:t>5. Night Trail and Camp Fire</a:t>
                      </a:r>
                      <a:endParaRPr/>
                    </a:p>
                  </a:txBody>
                  <a:tcPr marL="74300" marR="74300" marT="37150" marB="37150">
                    <a:solidFill>
                      <a:srgbClr val="D8D8D8"/>
                    </a:solidFill>
                  </a:tcPr>
                </a:tc>
                <a:tc>
                  <a:txBody>
                    <a:bodyPr/>
                    <a:lstStyle/>
                    <a:p>
                      <a:pPr marL="0" marR="0" lvl="0" indent="0" algn="ctr" rtl="0">
                        <a:lnSpc>
                          <a:spcPct val="100000"/>
                        </a:lnSpc>
                        <a:spcBef>
                          <a:spcPts val="0"/>
                        </a:spcBef>
                        <a:spcAft>
                          <a:spcPts val="0"/>
                        </a:spcAft>
                        <a:buClr>
                          <a:srgbClr val="000000"/>
                        </a:buClr>
                        <a:buSzPts val="1050"/>
                        <a:buFont typeface="Calibri"/>
                        <a:buNone/>
                      </a:pPr>
                      <a:endParaRPr sz="10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Calibri"/>
                        <a:buNone/>
                      </a:pPr>
                      <a:r>
                        <a:rPr lang="en-GB" sz="1050" b="1" i="0" u="none" strike="noStrike" cap="none">
                          <a:solidFill>
                            <a:srgbClr val="000000"/>
                          </a:solidFill>
                          <a:latin typeface="Calibri"/>
                          <a:ea typeface="Calibri"/>
                          <a:cs typeface="Calibri"/>
                          <a:sym typeface="Calibri"/>
                        </a:rPr>
                        <a:t>Departure at: 1pm</a:t>
                      </a:r>
                      <a:endParaRPr/>
                    </a:p>
                    <a:p>
                      <a:pPr marL="0" marR="0" lvl="0" indent="0" algn="ctr" rtl="0">
                        <a:lnSpc>
                          <a:spcPct val="100000"/>
                        </a:lnSpc>
                        <a:spcBef>
                          <a:spcPts val="0"/>
                        </a:spcBef>
                        <a:spcAft>
                          <a:spcPts val="0"/>
                        </a:spcAft>
                        <a:buClr>
                          <a:srgbClr val="000000"/>
                        </a:buClr>
                        <a:buSzPts val="1050"/>
                        <a:buFont typeface="Calibri"/>
                        <a:buNone/>
                      </a:pPr>
                      <a:endParaRPr sz="1050" b="1" i="0" u="none" strike="noStrike" cap="none">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700"/>
                        <a:buFont typeface="Calibri"/>
                        <a:buNone/>
                      </a:pPr>
                      <a:endParaRPr sz="700"/>
                    </a:p>
                  </a:txBody>
                  <a:tcPr marL="74300" marR="74300" marT="37150" marB="37150">
                    <a:solidFill>
                      <a:srgbClr val="D8D8D8"/>
                    </a:solidFill>
                  </a:tcPr>
                </a:tc>
                <a:tc>
                  <a:txBody>
                    <a:bodyPr/>
                    <a:lstStyle/>
                    <a:p>
                      <a:pPr marL="0" marR="0" lvl="0" indent="0" algn="l" rtl="0">
                        <a:spcBef>
                          <a:spcPts val="0"/>
                        </a:spcBef>
                        <a:spcAft>
                          <a:spcPts val="0"/>
                        </a:spcAft>
                        <a:buNone/>
                      </a:pPr>
                      <a:endParaRPr sz="1200" b="1">
                        <a:highlight>
                          <a:srgbClr val="FFFF00"/>
                        </a:highlight>
                      </a:endParaRPr>
                    </a:p>
                  </a:txBody>
                  <a:tcPr marL="74300" marR="74300" marT="37150" marB="37150">
                    <a:solidFill>
                      <a:srgbClr val="D8D8D8"/>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815340" y="196691"/>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GB" sz="2400"/>
              <a:t>Meals are freshly prepared, with a hot breakfast, packed lunch (made by the children themselves) and choice of evening meal. Food is sourced locally wherever possible and caters for any dietary requirements.</a:t>
            </a:r>
            <a:endParaRPr sz="2400"/>
          </a:p>
        </p:txBody>
      </p:sp>
      <p:pic>
        <p:nvPicPr>
          <p:cNvPr id="117" name="Google Shape;117;p8"/>
          <p:cNvPicPr preferRelativeResize="0">
            <a:picLocks noGrp="1"/>
          </p:cNvPicPr>
          <p:nvPr>
            <p:ph type="body" idx="1"/>
          </p:nvPr>
        </p:nvPicPr>
        <p:blipFill rotWithShape="1">
          <a:blip r:embed="rId3">
            <a:alphaModFix/>
          </a:blip>
          <a:srcRect/>
          <a:stretch/>
        </p:blipFill>
        <p:spPr>
          <a:xfrm>
            <a:off x="1211580" y="1522254"/>
            <a:ext cx="7290673" cy="4860449"/>
          </a:xfrm>
          <a:prstGeom prst="rect">
            <a:avLst/>
          </a:prstGeom>
          <a:noFill/>
          <a:ln>
            <a:noFill/>
          </a:ln>
        </p:spPr>
      </p:pic>
      <p:sp>
        <p:nvSpPr>
          <p:cNvPr id="118" name="Google Shape;118;p8"/>
          <p:cNvSpPr/>
          <p:nvPr/>
        </p:nvSpPr>
        <p:spPr>
          <a:xfrm>
            <a:off x="9132570" y="3788956"/>
            <a:ext cx="2800350"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alibri"/>
                <a:ea typeface="Calibri"/>
                <a:cs typeface="Calibri"/>
                <a:sym typeface="Calibri"/>
              </a:rPr>
              <a:t>All of our residential centres have been awarded the Soil Association’s Food for Life Served Here Bronze Award which recognises organisations which go the extra mile to make sure visitors are receiving healthy, nutritious and sustainable meals.</a:t>
            </a:r>
            <a:endParaRPr sz="16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7"/>
          <p:cNvPicPr preferRelativeResize="0">
            <a:picLocks noGrp="1"/>
          </p:cNvPicPr>
          <p:nvPr>
            <p:ph type="body" idx="1"/>
          </p:nvPr>
        </p:nvPicPr>
        <p:blipFill rotWithShape="1">
          <a:blip r:embed="rId3">
            <a:alphaModFix/>
          </a:blip>
          <a:srcRect/>
          <a:stretch/>
        </p:blipFill>
        <p:spPr>
          <a:xfrm>
            <a:off x="7176497" y="97949"/>
            <a:ext cx="4874533" cy="3655900"/>
          </a:xfrm>
          <a:prstGeom prst="rect">
            <a:avLst/>
          </a:prstGeom>
          <a:noFill/>
          <a:ln>
            <a:noFill/>
          </a:ln>
        </p:spPr>
      </p:pic>
      <p:pic>
        <p:nvPicPr>
          <p:cNvPr id="124" name="Google Shape;124;p7"/>
          <p:cNvPicPr preferRelativeResize="0"/>
          <p:nvPr/>
        </p:nvPicPr>
        <p:blipFill rotWithShape="1">
          <a:blip r:embed="rId4">
            <a:alphaModFix/>
          </a:blip>
          <a:srcRect/>
          <a:stretch/>
        </p:blipFill>
        <p:spPr>
          <a:xfrm>
            <a:off x="182841" y="212248"/>
            <a:ext cx="5326419" cy="3541601"/>
          </a:xfrm>
          <a:prstGeom prst="rect">
            <a:avLst/>
          </a:prstGeom>
          <a:noFill/>
          <a:ln>
            <a:noFill/>
          </a:ln>
        </p:spPr>
      </p:pic>
      <p:pic>
        <p:nvPicPr>
          <p:cNvPr id="125" name="Google Shape;125;p7"/>
          <p:cNvPicPr preferRelativeResize="0"/>
          <p:nvPr/>
        </p:nvPicPr>
        <p:blipFill rotWithShape="1">
          <a:blip r:embed="rId5">
            <a:alphaModFix/>
          </a:blip>
          <a:srcRect/>
          <a:stretch/>
        </p:blipFill>
        <p:spPr>
          <a:xfrm>
            <a:off x="3794478" y="3954780"/>
            <a:ext cx="5280388" cy="262223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9"/>
          <p:cNvSpPr txBox="1">
            <a:spLocks noGrp="1"/>
          </p:cNvSpPr>
          <p:nvPr>
            <p:ph type="title"/>
          </p:nvPr>
        </p:nvSpPr>
        <p:spPr>
          <a:xfrm>
            <a:off x="838200" y="365125"/>
            <a:ext cx="4076700" cy="608615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GB" sz="2400" b="1" u="sng"/>
              <a:t>Sleeping</a:t>
            </a:r>
            <a:r>
              <a:rPr lang="en-GB" sz="2400"/>
              <a:t/>
            </a:r>
            <a:br>
              <a:rPr lang="en-GB" sz="2400"/>
            </a:br>
            <a:r>
              <a:rPr lang="en-GB" sz="2400"/>
              <a:t>Rooms have shower and toilet facilities close by. </a:t>
            </a:r>
            <a:br>
              <a:rPr lang="en-GB" sz="2400"/>
            </a:br>
            <a:r>
              <a:rPr lang="en-GB" sz="2400"/>
              <a:t/>
            </a:r>
            <a:br>
              <a:rPr lang="en-GB" sz="2400"/>
            </a:br>
            <a:r>
              <a:rPr lang="en-GB" sz="2400"/>
              <a:t>Children will be organised into rooms that include their friendship groups.</a:t>
            </a:r>
            <a:br>
              <a:rPr lang="en-GB" sz="2400"/>
            </a:br>
            <a:r>
              <a:rPr lang="en-GB" sz="2400"/>
              <a:t/>
            </a:r>
            <a:br>
              <a:rPr lang="en-GB" sz="2400"/>
            </a:br>
            <a:r>
              <a:rPr lang="en-GB" sz="2400"/>
              <a:t>There are also places to relax in at  free time such as a lounge, games room and outdoor space.</a:t>
            </a:r>
            <a:endParaRPr sz="2400"/>
          </a:p>
        </p:txBody>
      </p:sp>
      <p:pic>
        <p:nvPicPr>
          <p:cNvPr id="131" name="Google Shape;131;p9"/>
          <p:cNvPicPr preferRelativeResize="0">
            <a:picLocks noGrp="1"/>
          </p:cNvPicPr>
          <p:nvPr>
            <p:ph type="body" idx="1"/>
          </p:nvPr>
        </p:nvPicPr>
        <p:blipFill rotWithShape="1">
          <a:blip r:embed="rId3">
            <a:alphaModFix/>
          </a:blip>
          <a:srcRect/>
          <a:stretch/>
        </p:blipFill>
        <p:spPr>
          <a:xfrm>
            <a:off x="5152786" y="2099945"/>
            <a:ext cx="6527007" cy="43513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0"/>
          <p:cNvSpPr txBox="1">
            <a:spLocks noGrp="1"/>
          </p:cNvSpPr>
          <p:nvPr>
            <p:ph type="title"/>
          </p:nvPr>
        </p:nvSpPr>
        <p:spPr>
          <a:xfrm>
            <a:off x="240030" y="331470"/>
            <a:ext cx="4697730" cy="594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000"/>
              <a:buFont typeface="Calibri"/>
              <a:buNone/>
            </a:pPr>
            <a:r>
              <a:rPr lang="en-GB" sz="2400"/>
              <a:t/>
            </a:r>
            <a:br>
              <a:rPr lang="en-GB" sz="2400"/>
            </a:br>
            <a:r>
              <a:rPr lang="en-GB" sz="2400" b="1" u="sng"/>
              <a:t>Common Room</a:t>
            </a:r>
            <a:r>
              <a:rPr lang="en-GB" sz="2400"/>
              <a:t>: There are three common rooms; The Hillfoot Common Room (pictured) will be for our exclusive use during the stay.</a:t>
            </a:r>
            <a:br>
              <a:rPr lang="en-GB" sz="2400"/>
            </a:br>
            <a:r>
              <a:rPr lang="en-GB" sz="2400"/>
              <a:t/>
            </a:r>
            <a:br>
              <a:rPr lang="en-GB" sz="2400"/>
            </a:br>
            <a:r>
              <a:rPr lang="en-GB" sz="2400"/>
              <a:t/>
            </a:r>
            <a:br>
              <a:rPr lang="en-GB" sz="2400"/>
            </a:br>
            <a:r>
              <a:rPr lang="en-GB" sz="2400"/>
              <a:t/>
            </a:r>
            <a:br>
              <a:rPr lang="en-GB" sz="2400"/>
            </a:br>
            <a:r>
              <a:rPr lang="en-GB" sz="2400"/>
              <a:t/>
            </a:r>
            <a:br>
              <a:rPr lang="en-GB" sz="2400"/>
            </a:br>
            <a:r>
              <a:rPr lang="en-GB" sz="2400"/>
              <a:t/>
            </a:r>
            <a:br>
              <a:rPr lang="en-GB" sz="2400"/>
            </a:br>
            <a:endParaRPr sz="2400"/>
          </a:p>
        </p:txBody>
      </p:sp>
      <p:pic>
        <p:nvPicPr>
          <p:cNvPr id="137" name="Google Shape;137;p10"/>
          <p:cNvPicPr preferRelativeResize="0"/>
          <p:nvPr/>
        </p:nvPicPr>
        <p:blipFill rotWithShape="1">
          <a:blip r:embed="rId3">
            <a:alphaModFix/>
          </a:blip>
          <a:srcRect/>
          <a:stretch/>
        </p:blipFill>
        <p:spPr>
          <a:xfrm>
            <a:off x="5762326" y="1709324"/>
            <a:ext cx="6109649" cy="30340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801</Words>
  <Application>Microsoft Office PowerPoint</Application>
  <PresentationFormat>Widescreen</PresentationFormat>
  <Paragraphs>90</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Year 5 Residential  20th to 22nd September 2023 </vt:lpstr>
      <vt:lpstr> FSC Castle Head a fantastic location for provides outdoor adventure!  The centre is located in beautiful south Cumbria between the coast of Morecambe Bay and the Lake District National Park.   With easy access to both the coastline of Morecambe Bay, the glaciated uplands of the southern Lake District and the lakes of Windermere and Coniston, Castle Head is ideally situated for a wide range of both field studies and adventurous activities.  </vt:lpstr>
      <vt:lpstr>The main purpose of the trip is to get the children involved and engaged in the outdoors, taking part in hands-on, safe experiences. Letting them enjoy wild adventures they will hopefully remember forever. </vt:lpstr>
      <vt:lpstr> Health and Safety Certificates held by the centre: Learning Outside the Classroom Quality Badge Carbon Trust Standard Adventure Activities Licensing Authority (AALA) licence Food Hygiene rating: 5* Investors in People Secondary Geography Quality Mark (Geographical Association) Primary Geography Quality Mark (Geographical Association) Green Tourism Award Green Apple Environment Award John Muir Award Safety Shield Health and Safety Award (Moorepay) Gold  School Staff:  Mr Robinson, Miss Kinsey-Jones, Mrs McElhinney, Mr Whorton, Miss Shacklady, Mrs Franklin  School undertake a full LA risk assessment. Any required medication will be collected prior to the trip.</vt:lpstr>
      <vt:lpstr>Timetable for our visit</vt:lpstr>
      <vt:lpstr>Meals are freshly prepared, with a hot breakfast, packed lunch (made by the children themselves) and choice of evening meal. Food is sourced locally wherever possible and caters for any dietary requirements.</vt:lpstr>
      <vt:lpstr>PowerPoint Presentation</vt:lpstr>
      <vt:lpstr>Sleeping Rooms have shower and toilet facilities close by.   Children will be organised into rooms that include their friendship groups.  There are also places to relax in at  free time such as a lounge, games room and outdoor space.</vt:lpstr>
      <vt:lpstr> Common Room: There are three common rooms; The Hillfoot Common Room (pictured) will be for our exclusive use during the stay.      </vt:lpstr>
      <vt:lpstr>What to take: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Residential  20th to 22nd September 2023 </dc:title>
  <dc:creator>Ian</dc:creator>
  <cp:lastModifiedBy>I Robinson</cp:lastModifiedBy>
  <cp:revision>1</cp:revision>
  <dcterms:created xsi:type="dcterms:W3CDTF">2022-07-11T21:14:37Z</dcterms:created>
  <dcterms:modified xsi:type="dcterms:W3CDTF">2023-09-13T09:42:56Z</dcterms:modified>
</cp:coreProperties>
</file>